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664" r:id="rId2"/>
    <p:sldId id="651" r:id="rId3"/>
    <p:sldId id="461" r:id="rId4"/>
    <p:sldId id="583" r:id="rId5"/>
    <p:sldId id="611" r:id="rId6"/>
    <p:sldId id="666" r:id="rId7"/>
    <p:sldId id="614" r:id="rId8"/>
    <p:sldId id="667" r:id="rId9"/>
    <p:sldId id="621" r:id="rId10"/>
    <p:sldId id="653" r:id="rId11"/>
    <p:sldId id="668" r:id="rId12"/>
    <p:sldId id="613" r:id="rId13"/>
    <p:sldId id="654" r:id="rId14"/>
    <p:sldId id="669" r:id="rId15"/>
    <p:sldId id="670" r:id="rId16"/>
    <p:sldId id="671" r:id="rId17"/>
    <p:sldId id="672" r:id="rId18"/>
    <p:sldId id="673" r:id="rId19"/>
    <p:sldId id="674" r:id="rId20"/>
    <p:sldId id="675" r:id="rId21"/>
    <p:sldId id="648" r:id="rId22"/>
  </p:sldIdLst>
  <p:sldSz cx="12198350" cy="6858000"/>
  <p:notesSz cx="6858000" cy="9144000"/>
  <p:custDataLst>
    <p:tags r:id="rId2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E99A35D7-AECE-414F-BF76-D2166D36D029}">
          <p14:sldIdLst>
            <p14:sldId id="664"/>
            <p14:sldId id="651"/>
            <p14:sldId id="461"/>
            <p14:sldId id="583"/>
            <p14:sldId id="611"/>
            <p14:sldId id="666"/>
            <p14:sldId id="614"/>
            <p14:sldId id="667"/>
            <p14:sldId id="621"/>
            <p14:sldId id="653"/>
            <p14:sldId id="668"/>
            <p14:sldId id="613"/>
            <p14:sldId id="654"/>
            <p14:sldId id="669"/>
            <p14:sldId id="670"/>
            <p14:sldId id="671"/>
            <p14:sldId id="672"/>
            <p14:sldId id="673"/>
            <p14:sldId id="674"/>
            <p14:sldId id="675"/>
            <p14:sldId id="648"/>
          </p14:sldIdLst>
        </p14:section>
        <p14:section name="无标题节" id="{51BE2A4E-484E-4165-85AD-0232081116D5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433D3C"/>
    <a:srgbClr val="F8F8F8"/>
    <a:srgbClr val="781E19"/>
    <a:srgbClr val="A9BECB"/>
    <a:srgbClr val="DDDDDD"/>
    <a:srgbClr val="21A3D0"/>
    <a:srgbClr val="AF1D5C"/>
    <a:srgbClr val="D01C63"/>
    <a:srgbClr val="0067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64" autoAdjust="0"/>
    <p:restoredTop sz="96318" autoAdjust="0"/>
  </p:normalViewPr>
  <p:slideViewPr>
    <p:cSldViewPr snapToObjects="1">
      <p:cViewPr>
        <p:scale>
          <a:sx n="100" d="100"/>
          <a:sy n="100" d="100"/>
        </p:scale>
        <p:origin x="-1164" y="-306"/>
      </p:cViewPr>
      <p:guideLst>
        <p:guide orient="horz" pos="2142"/>
        <p:guide pos="38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Objects="1">
      <p:cViewPr varScale="1">
        <p:scale>
          <a:sx n="81" d="100"/>
          <a:sy n="81" d="100"/>
        </p:scale>
        <p:origin x="-2088" y="-102"/>
      </p:cViewPr>
      <p:guideLst>
        <p:guide orient="horz" pos="2880"/>
        <p:guide pos="215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66804-583B-42BE-962B-441699487C40}" type="datetimeFigureOut">
              <a:rPr lang="zh-CN" altLang="en-US" smtClean="0"/>
              <a:t>2021-10-29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0FDFD-A5D4-42F3-BCC8-12887DAA73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792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fld id="{B9EEDA17-7CE7-49CA-897E-A1888A19DA62}" type="datetimeFigureOut">
              <a:rPr lang="zh-CN" altLang="en-US"/>
              <a:t>2021-10-29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79413" y="685800"/>
            <a:ext cx="60991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CE1689F0-D8FB-450F-A36F-553F26501FEE}" type="slidenum">
              <a:rPr lang="zh-CN" alt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21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8054E-0742-4BBE-99BA-1BB7577B901B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14360" y="2420888"/>
            <a:ext cx="6334949" cy="863600"/>
          </a:xfrm>
          <a:prstGeom prst="rect">
            <a:avLst/>
          </a:prstGeom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zh-CN" noProof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15947" y="3500388"/>
            <a:ext cx="6336536" cy="6477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zh-CN" noProof="0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1088" y="4800600"/>
            <a:ext cx="7319328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1088" y="612775"/>
            <a:ext cx="7319328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1088" y="5367338"/>
            <a:ext cx="7319328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907" y="590550"/>
            <a:ext cx="10514536" cy="635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41907" y="1600201"/>
            <a:ext cx="10514536" cy="42770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5113" y="908050"/>
            <a:ext cx="2743557" cy="5218113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80" y="908050"/>
            <a:ext cx="8083014" cy="52181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ECLOGO-eff-0-1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47454" y="2886611"/>
            <a:ext cx="1060487" cy="79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PPECLOGO-eff-0-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431559" y="2758267"/>
            <a:ext cx="1096957" cy="8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PECLOGO-eff-0-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040587" y="1447781"/>
            <a:ext cx="3014123" cy="237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PPECLOGO-eff-0-1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68018" y="3771071"/>
            <a:ext cx="524195" cy="3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PECLOGO-eff-0-1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377300" y="2904248"/>
            <a:ext cx="401210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PECLOGO-eff-0-2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78504" y="2574151"/>
            <a:ext cx="981859" cy="7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PPECLOGO-eff-5-4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3262367" y="3206628"/>
            <a:ext cx="1477829" cy="11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PECLOGO-eff-5-2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5353101" y="3446016"/>
            <a:ext cx="1834683" cy="143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PPECLOGO-eff-5-4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9887388" y="2725340"/>
            <a:ext cx="1116940" cy="85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PPECLOGO-eff-0-1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943834" y="3624921"/>
            <a:ext cx="522180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PPECLOGO-eff-0-1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1256344" y="2365002"/>
            <a:ext cx="522179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PPECLOGO-eff2-1-2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2054705" y="2795896"/>
            <a:ext cx="1697586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984146" y="2785815"/>
            <a:ext cx="437502" cy="3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PPECLOGO-eff2-1-4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520449" y="3325063"/>
            <a:ext cx="703632" cy="58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9240210" y="2909287"/>
            <a:ext cx="360888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9746259" y="3446015"/>
            <a:ext cx="282259" cy="23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1632 3.33333E-6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6 L -0.46684 -1.85185E-6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9531 1.11111E-6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43594 2.59259E-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3577 -1.85185E-6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62813 2.96296E-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42465 -2.96296E-6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907" y="590550"/>
            <a:ext cx="10514536" cy="635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1907" y="1600201"/>
            <a:ext cx="10514536" cy="42770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739" y="4406902"/>
            <a:ext cx="10367724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739" y="2906713"/>
            <a:ext cx="10367724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907" y="590550"/>
            <a:ext cx="10514536" cy="635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80" y="1600202"/>
            <a:ext cx="5412493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4592" y="1600202"/>
            <a:ext cx="541408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80" y="274638"/>
            <a:ext cx="1097899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80" y="1535113"/>
            <a:ext cx="539026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80" y="2174875"/>
            <a:ext cx="5390264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820" y="1535113"/>
            <a:ext cx="539185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820" y="2174875"/>
            <a:ext cx="539185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80" y="274638"/>
            <a:ext cx="10978991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80" y="1535113"/>
            <a:ext cx="539026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80" y="2174875"/>
            <a:ext cx="5390264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820" y="1535113"/>
            <a:ext cx="539185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820" y="2174875"/>
            <a:ext cx="5391851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8325228" y="65454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907" y="590550"/>
            <a:ext cx="10514536" cy="635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80" y="273050"/>
            <a:ext cx="4013722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9471" y="273052"/>
            <a:ext cx="68192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80" y="1435102"/>
            <a:ext cx="4013722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350" cy="381000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9523" y="0"/>
            <a:ext cx="12180352" cy="3795586"/>
          </a:xfrm>
          <a:prstGeom prst="rect">
            <a:avLst/>
          </a:prstGeom>
          <a:solidFill>
            <a:srgbClr val="34343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548640" y="548640"/>
            <a:ext cx="11064240" cy="5807710"/>
          </a:xfrm>
          <a:prstGeom prst="rect">
            <a:avLst/>
          </a:prstGeom>
          <a:solidFill>
            <a:srgbClr val="F6F4F7"/>
          </a:solidFill>
          <a:ln>
            <a:noFill/>
          </a:ln>
          <a:effectLst>
            <a:outerShdw blurRad="5715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1"/>
          </a:solidFill>
          <a:latin typeface="+mn-lt"/>
          <a:ea typeface="仿宋_GB2312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微信图片_202110280856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" y="0"/>
            <a:ext cx="1218946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20"/>
          <p:cNvSpPr txBox="1">
            <a:spLocks noChangeArrowheads="1"/>
          </p:cNvSpPr>
          <p:nvPr/>
        </p:nvSpPr>
        <p:spPr bwMode="auto">
          <a:xfrm flipH="1">
            <a:off x="5555996" y="2025725"/>
            <a:ext cx="6135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51" name="TextBox 21"/>
          <p:cNvSpPr txBox="1">
            <a:spLocks noChangeArrowheads="1"/>
          </p:cNvSpPr>
          <p:nvPr/>
        </p:nvSpPr>
        <p:spPr bwMode="auto">
          <a:xfrm flipH="1">
            <a:off x="5907886" y="2710453"/>
            <a:ext cx="614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sz="24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Freeform 5"/>
          <p:cNvSpPr>
            <a:spLocks noEditPoints="1"/>
          </p:cNvSpPr>
          <p:nvPr/>
        </p:nvSpPr>
        <p:spPr bwMode="auto">
          <a:xfrm>
            <a:off x="791350" y="884779"/>
            <a:ext cx="441325" cy="525463"/>
          </a:xfrm>
          <a:custGeom>
            <a:avLst/>
            <a:gdLst>
              <a:gd name="T0" fmla="*/ 269 w 537"/>
              <a:gd name="T1" fmla="*/ 0 h 623"/>
              <a:gd name="T2" fmla="*/ 403 w 537"/>
              <a:gd name="T3" fmla="*/ 78 h 623"/>
              <a:gd name="T4" fmla="*/ 537 w 537"/>
              <a:gd name="T5" fmla="*/ 156 h 623"/>
              <a:gd name="T6" fmla="*/ 537 w 537"/>
              <a:gd name="T7" fmla="*/ 311 h 623"/>
              <a:gd name="T8" fmla="*/ 537 w 537"/>
              <a:gd name="T9" fmla="*/ 467 h 623"/>
              <a:gd name="T10" fmla="*/ 403 w 537"/>
              <a:gd name="T11" fmla="*/ 545 h 623"/>
              <a:gd name="T12" fmla="*/ 269 w 537"/>
              <a:gd name="T13" fmla="*/ 623 h 623"/>
              <a:gd name="T14" fmla="*/ 134 w 537"/>
              <a:gd name="T15" fmla="*/ 545 h 623"/>
              <a:gd name="T16" fmla="*/ 0 w 537"/>
              <a:gd name="T17" fmla="*/ 467 h 623"/>
              <a:gd name="T18" fmla="*/ 0 w 537"/>
              <a:gd name="T19" fmla="*/ 311 h 623"/>
              <a:gd name="T20" fmla="*/ 0 w 537"/>
              <a:gd name="T21" fmla="*/ 156 h 623"/>
              <a:gd name="T22" fmla="*/ 134 w 537"/>
              <a:gd name="T23" fmla="*/ 78 h 623"/>
              <a:gd name="T24" fmla="*/ 269 w 537"/>
              <a:gd name="T25" fmla="*/ 0 h 623"/>
              <a:gd name="T26" fmla="*/ 269 w 537"/>
              <a:gd name="T27" fmla="*/ 53 h 623"/>
              <a:gd name="T28" fmla="*/ 380 w 537"/>
              <a:gd name="T29" fmla="*/ 117 h 623"/>
              <a:gd name="T30" fmla="*/ 492 w 537"/>
              <a:gd name="T31" fmla="*/ 182 h 623"/>
              <a:gd name="T32" fmla="*/ 492 w 537"/>
              <a:gd name="T33" fmla="*/ 311 h 623"/>
              <a:gd name="T34" fmla="*/ 492 w 537"/>
              <a:gd name="T35" fmla="*/ 441 h 623"/>
              <a:gd name="T36" fmla="*/ 380 w 537"/>
              <a:gd name="T37" fmla="*/ 505 h 623"/>
              <a:gd name="T38" fmla="*/ 269 w 537"/>
              <a:gd name="T39" fmla="*/ 570 h 623"/>
              <a:gd name="T40" fmla="*/ 157 w 537"/>
              <a:gd name="T41" fmla="*/ 505 h 623"/>
              <a:gd name="T42" fmla="*/ 46 w 537"/>
              <a:gd name="T43" fmla="*/ 441 h 623"/>
              <a:gd name="T44" fmla="*/ 46 w 537"/>
              <a:gd name="T45" fmla="*/ 311 h 623"/>
              <a:gd name="T46" fmla="*/ 46 w 537"/>
              <a:gd name="T47" fmla="*/ 182 h 623"/>
              <a:gd name="T48" fmla="*/ 157 w 537"/>
              <a:gd name="T49" fmla="*/ 117 h 623"/>
              <a:gd name="T50" fmla="*/ 269 w 537"/>
              <a:gd name="T51" fmla="*/ 53 h 623"/>
              <a:gd name="T52" fmla="*/ 215 w 537"/>
              <a:gd name="T53" fmla="*/ 455 h 623"/>
              <a:gd name="T54" fmla="*/ 367 w 537"/>
              <a:gd name="T55" fmla="*/ 455 h 623"/>
              <a:gd name="T56" fmla="*/ 375 w 537"/>
              <a:gd name="T57" fmla="*/ 463 h 623"/>
              <a:gd name="T58" fmla="*/ 367 w 537"/>
              <a:gd name="T59" fmla="*/ 471 h 623"/>
              <a:gd name="T60" fmla="*/ 215 w 537"/>
              <a:gd name="T61" fmla="*/ 471 h 623"/>
              <a:gd name="T62" fmla="*/ 207 w 537"/>
              <a:gd name="T63" fmla="*/ 463 h 623"/>
              <a:gd name="T64" fmla="*/ 215 w 537"/>
              <a:gd name="T65" fmla="*/ 455 h 623"/>
              <a:gd name="T66" fmla="*/ 218 w 537"/>
              <a:gd name="T67" fmla="*/ 380 h 623"/>
              <a:gd name="T68" fmla="*/ 302 w 537"/>
              <a:gd name="T69" fmla="*/ 242 h 623"/>
              <a:gd name="T70" fmla="*/ 331 w 537"/>
              <a:gd name="T71" fmla="*/ 260 h 623"/>
              <a:gd name="T72" fmla="*/ 248 w 537"/>
              <a:gd name="T73" fmla="*/ 398 h 623"/>
              <a:gd name="T74" fmla="*/ 218 w 537"/>
              <a:gd name="T75" fmla="*/ 380 h 623"/>
              <a:gd name="T76" fmla="*/ 159 w 537"/>
              <a:gd name="T77" fmla="*/ 344 h 623"/>
              <a:gd name="T78" fmla="*/ 243 w 537"/>
              <a:gd name="T79" fmla="*/ 207 h 623"/>
              <a:gd name="T80" fmla="*/ 272 w 537"/>
              <a:gd name="T81" fmla="*/ 224 h 623"/>
              <a:gd name="T82" fmla="*/ 189 w 537"/>
              <a:gd name="T83" fmla="*/ 362 h 623"/>
              <a:gd name="T84" fmla="*/ 159 w 537"/>
              <a:gd name="T85" fmla="*/ 344 h 623"/>
              <a:gd name="T86" fmla="*/ 146 w 537"/>
              <a:gd name="T87" fmla="*/ 456 h 623"/>
              <a:gd name="T88" fmla="*/ 154 w 537"/>
              <a:gd name="T89" fmla="*/ 387 h 623"/>
              <a:gd name="T90" fmla="*/ 211 w 537"/>
              <a:gd name="T91" fmla="*/ 422 h 623"/>
              <a:gd name="T92" fmla="*/ 155 w 537"/>
              <a:gd name="T93" fmla="*/ 461 h 623"/>
              <a:gd name="T94" fmla="*/ 146 w 537"/>
              <a:gd name="T95" fmla="*/ 456 h 623"/>
              <a:gd name="T96" fmla="*/ 266 w 537"/>
              <a:gd name="T97" fmla="*/ 168 h 623"/>
              <a:gd name="T98" fmla="*/ 253 w 537"/>
              <a:gd name="T99" fmla="*/ 188 h 623"/>
              <a:gd name="T100" fmla="*/ 342 w 537"/>
              <a:gd name="T101" fmla="*/ 242 h 623"/>
              <a:gd name="T102" fmla="*/ 354 w 537"/>
              <a:gd name="T103" fmla="*/ 222 h 623"/>
              <a:gd name="T104" fmla="*/ 266 w 537"/>
              <a:gd name="T105" fmla="*/ 168 h 623"/>
              <a:gd name="T106" fmla="*/ 285 w 537"/>
              <a:gd name="T107" fmla="*/ 138 h 623"/>
              <a:gd name="T108" fmla="*/ 311 w 537"/>
              <a:gd name="T109" fmla="*/ 131 h 623"/>
              <a:gd name="T110" fmla="*/ 366 w 537"/>
              <a:gd name="T111" fmla="*/ 165 h 623"/>
              <a:gd name="T112" fmla="*/ 373 w 537"/>
              <a:gd name="T113" fmla="*/ 191 h 623"/>
              <a:gd name="T114" fmla="*/ 365 w 537"/>
              <a:gd name="T115" fmla="*/ 204 h 623"/>
              <a:gd name="T116" fmla="*/ 277 w 537"/>
              <a:gd name="T117" fmla="*/ 150 h 623"/>
              <a:gd name="T118" fmla="*/ 285 w 537"/>
              <a:gd name="T119" fmla="*/ 138 h 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37" h="623">
                <a:moveTo>
                  <a:pt x="269" y="0"/>
                </a:moveTo>
                <a:lnTo>
                  <a:pt x="403" y="78"/>
                </a:lnTo>
                <a:lnTo>
                  <a:pt x="537" y="156"/>
                </a:lnTo>
                <a:lnTo>
                  <a:pt x="537" y="311"/>
                </a:lnTo>
                <a:lnTo>
                  <a:pt x="537" y="467"/>
                </a:lnTo>
                <a:lnTo>
                  <a:pt x="403" y="545"/>
                </a:lnTo>
                <a:lnTo>
                  <a:pt x="269" y="623"/>
                </a:lnTo>
                <a:lnTo>
                  <a:pt x="134" y="545"/>
                </a:lnTo>
                <a:lnTo>
                  <a:pt x="0" y="467"/>
                </a:lnTo>
                <a:lnTo>
                  <a:pt x="0" y="311"/>
                </a:lnTo>
                <a:lnTo>
                  <a:pt x="0" y="156"/>
                </a:lnTo>
                <a:lnTo>
                  <a:pt x="134" y="78"/>
                </a:lnTo>
                <a:lnTo>
                  <a:pt x="269" y="0"/>
                </a:lnTo>
                <a:close/>
                <a:moveTo>
                  <a:pt x="269" y="53"/>
                </a:moveTo>
                <a:lnTo>
                  <a:pt x="380" y="117"/>
                </a:lnTo>
                <a:lnTo>
                  <a:pt x="492" y="182"/>
                </a:lnTo>
                <a:lnTo>
                  <a:pt x="492" y="311"/>
                </a:lnTo>
                <a:lnTo>
                  <a:pt x="492" y="441"/>
                </a:lnTo>
                <a:lnTo>
                  <a:pt x="380" y="505"/>
                </a:lnTo>
                <a:lnTo>
                  <a:pt x="269" y="570"/>
                </a:lnTo>
                <a:lnTo>
                  <a:pt x="157" y="505"/>
                </a:lnTo>
                <a:lnTo>
                  <a:pt x="46" y="441"/>
                </a:lnTo>
                <a:lnTo>
                  <a:pt x="46" y="311"/>
                </a:lnTo>
                <a:lnTo>
                  <a:pt x="46" y="182"/>
                </a:lnTo>
                <a:lnTo>
                  <a:pt x="157" y="117"/>
                </a:lnTo>
                <a:lnTo>
                  <a:pt x="269" y="53"/>
                </a:lnTo>
                <a:close/>
                <a:moveTo>
                  <a:pt x="215" y="455"/>
                </a:moveTo>
                <a:lnTo>
                  <a:pt x="367" y="455"/>
                </a:lnTo>
                <a:cubicBezTo>
                  <a:pt x="371" y="455"/>
                  <a:pt x="375" y="458"/>
                  <a:pt x="375" y="463"/>
                </a:cubicBezTo>
                <a:cubicBezTo>
                  <a:pt x="375" y="467"/>
                  <a:pt x="371" y="471"/>
                  <a:pt x="367" y="471"/>
                </a:cubicBezTo>
                <a:lnTo>
                  <a:pt x="215" y="471"/>
                </a:lnTo>
                <a:cubicBezTo>
                  <a:pt x="211" y="471"/>
                  <a:pt x="207" y="467"/>
                  <a:pt x="207" y="463"/>
                </a:cubicBezTo>
                <a:cubicBezTo>
                  <a:pt x="207" y="458"/>
                  <a:pt x="211" y="455"/>
                  <a:pt x="215" y="455"/>
                </a:cubicBezTo>
                <a:close/>
                <a:moveTo>
                  <a:pt x="218" y="380"/>
                </a:moveTo>
                <a:lnTo>
                  <a:pt x="302" y="242"/>
                </a:lnTo>
                <a:lnTo>
                  <a:pt x="331" y="260"/>
                </a:lnTo>
                <a:lnTo>
                  <a:pt x="248" y="398"/>
                </a:lnTo>
                <a:lnTo>
                  <a:pt x="218" y="380"/>
                </a:lnTo>
                <a:close/>
                <a:moveTo>
                  <a:pt x="159" y="344"/>
                </a:moveTo>
                <a:lnTo>
                  <a:pt x="243" y="207"/>
                </a:lnTo>
                <a:lnTo>
                  <a:pt x="272" y="224"/>
                </a:lnTo>
                <a:lnTo>
                  <a:pt x="189" y="362"/>
                </a:lnTo>
                <a:lnTo>
                  <a:pt x="159" y="344"/>
                </a:lnTo>
                <a:close/>
                <a:moveTo>
                  <a:pt x="146" y="456"/>
                </a:moveTo>
                <a:lnTo>
                  <a:pt x="154" y="387"/>
                </a:lnTo>
                <a:lnTo>
                  <a:pt x="211" y="422"/>
                </a:lnTo>
                <a:lnTo>
                  <a:pt x="155" y="461"/>
                </a:lnTo>
                <a:cubicBezTo>
                  <a:pt x="149" y="465"/>
                  <a:pt x="145" y="463"/>
                  <a:pt x="146" y="456"/>
                </a:cubicBezTo>
                <a:close/>
                <a:moveTo>
                  <a:pt x="266" y="168"/>
                </a:moveTo>
                <a:lnTo>
                  <a:pt x="253" y="188"/>
                </a:lnTo>
                <a:lnTo>
                  <a:pt x="342" y="242"/>
                </a:lnTo>
                <a:lnTo>
                  <a:pt x="354" y="222"/>
                </a:lnTo>
                <a:lnTo>
                  <a:pt x="266" y="168"/>
                </a:lnTo>
                <a:close/>
                <a:moveTo>
                  <a:pt x="285" y="138"/>
                </a:moveTo>
                <a:cubicBezTo>
                  <a:pt x="290" y="129"/>
                  <a:pt x="302" y="126"/>
                  <a:pt x="311" y="131"/>
                </a:cubicBezTo>
                <a:lnTo>
                  <a:pt x="366" y="165"/>
                </a:lnTo>
                <a:cubicBezTo>
                  <a:pt x="375" y="170"/>
                  <a:pt x="378" y="182"/>
                  <a:pt x="373" y="191"/>
                </a:cubicBezTo>
                <a:lnTo>
                  <a:pt x="365" y="204"/>
                </a:lnTo>
                <a:lnTo>
                  <a:pt x="277" y="150"/>
                </a:lnTo>
                <a:lnTo>
                  <a:pt x="285" y="1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8" name="文本框 41"/>
          <p:cNvSpPr txBox="1"/>
          <p:nvPr/>
        </p:nvSpPr>
        <p:spPr>
          <a:xfrm>
            <a:off x="1289155" y="97143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目录权授说明</a:t>
            </a:r>
            <a:endParaRPr lang="zh-CN" altLang="en-US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2671" y="1712992"/>
            <a:ext cx="87849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  <a:latin typeface="+mn-ea"/>
                <a:ea typeface="+mn-ea"/>
              </a:rPr>
              <a:t>1</a:t>
            </a:r>
            <a:r>
              <a:rPr lang="zh-CN" altLang="en-US" sz="1600" dirty="0" smtClean="0">
                <a:solidFill>
                  <a:srgbClr val="FF0000"/>
                </a:solidFill>
                <a:latin typeface="+mn-ea"/>
                <a:ea typeface="+mn-ea"/>
              </a:rPr>
              <a:t>、部门专属帐号登录可以在部门私有空间内访问、新增、删除目录或文件，并且可以访问、新   增、删除共享 资料和临时中转站的资料。（帐号登录具有最高访问权限）。</a:t>
            </a:r>
            <a:endParaRPr lang="en-US" altLang="zh-CN" sz="1600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r>
              <a:rPr lang="en-US" altLang="zh-CN" sz="1600" dirty="0" smtClean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r>
              <a:rPr lang="zh-CN" altLang="en-US" sz="1600" dirty="0" smtClean="0">
                <a:solidFill>
                  <a:srgbClr val="FF0000"/>
                </a:solidFill>
                <a:latin typeface="+mn-ea"/>
                <a:ea typeface="+mn-ea"/>
              </a:rPr>
              <a:t>、匿名登录只能访问临时中专站和共享资源目录</a:t>
            </a:r>
            <a:r>
              <a:rPr lang="zh-CN" altLang="en-US" sz="2200" dirty="0" smtClean="0">
                <a:solidFill>
                  <a:srgbClr val="FF0000"/>
                </a:solidFill>
                <a:latin typeface="+mn-ea"/>
                <a:ea typeface="+mn-ea"/>
              </a:rPr>
              <a:t>。</a:t>
            </a:r>
            <a:endParaRPr lang="en-US" altLang="zh-CN" sz="2200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endParaRPr lang="en-US" altLang="zh-CN" sz="1400" dirty="0">
              <a:solidFill>
                <a:srgbClr val="FF0000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130623" y="3228444"/>
          <a:ext cx="4608512" cy="21491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80120"/>
                <a:gridCol w="720080"/>
                <a:gridCol w="792088"/>
                <a:gridCol w="720080"/>
                <a:gridCol w="648072"/>
                <a:gridCol w="648072"/>
              </a:tblGrid>
              <a:tr h="272564">
                <a:tc row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solidFill>
                            <a:schemeClr val="bg1"/>
                          </a:solidFill>
                          <a:effectLst/>
                        </a:rPr>
                        <a:t>目录</a:t>
                      </a:r>
                      <a:endParaRPr lang="zh-CN" sz="1050" kern="100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solidFill>
                            <a:schemeClr val="bg1"/>
                          </a:solidFill>
                          <a:effectLst/>
                        </a:rPr>
                        <a:t>权限</a:t>
                      </a:r>
                      <a:endParaRPr lang="zh-CN" sz="1050" kern="100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377716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solidFill>
                            <a:schemeClr val="bg1"/>
                          </a:solidFill>
                          <a:effectLst/>
                        </a:rPr>
                        <a:t>访问</a:t>
                      </a:r>
                      <a:endParaRPr lang="zh-CN" sz="1050" kern="100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1200" kern="0">
                          <a:solidFill>
                            <a:schemeClr val="bg1"/>
                          </a:solidFill>
                          <a:effectLst/>
                        </a:rPr>
                        <a:t>上传</a:t>
                      </a:r>
                      <a:endParaRPr lang="zh-CN" sz="1050" kern="10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solidFill>
                            <a:schemeClr val="bg1"/>
                          </a:solidFill>
                          <a:effectLst/>
                        </a:rPr>
                        <a:t>下载</a:t>
                      </a:r>
                      <a:endParaRPr lang="zh-CN" sz="1050" kern="100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solidFill>
                            <a:schemeClr val="bg1"/>
                          </a:solidFill>
                          <a:effectLst/>
                        </a:rPr>
                        <a:t>修改</a:t>
                      </a:r>
                      <a:endParaRPr lang="zh-CN" sz="1050" kern="100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solidFill>
                            <a:schemeClr val="bg1"/>
                          </a:solidFill>
                          <a:effectLst/>
                        </a:rPr>
                        <a:t>删除</a:t>
                      </a:r>
                      <a:endParaRPr lang="zh-CN" sz="1050" kern="100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solidFill>
                            <a:schemeClr val="bg1"/>
                          </a:solidFill>
                          <a:effectLst/>
                        </a:rPr>
                        <a:t>临时中转站下面各处室目录</a:t>
                      </a:r>
                      <a:endParaRPr lang="zh-CN" sz="1050" kern="100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√</a:t>
                      </a:r>
                      <a:endParaRPr lang="zh-CN" sz="1050" kern="100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√</a:t>
                      </a:r>
                      <a:endParaRPr lang="zh-CN" sz="1050" kern="100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√</a:t>
                      </a:r>
                      <a:endParaRPr lang="zh-CN" sz="1050" kern="100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</a:rPr>
                        <a:t>√</a:t>
                      </a:r>
                      <a:endParaRPr lang="zh-CN" sz="1050" kern="10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√</a:t>
                      </a:r>
                      <a:endParaRPr lang="zh-CN" sz="1050" kern="100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495300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solidFill>
                            <a:schemeClr val="bg1"/>
                          </a:solidFill>
                          <a:effectLst/>
                        </a:rPr>
                        <a:t>共享资料目录</a:t>
                      </a:r>
                      <a:endParaRPr lang="zh-CN" sz="1050" kern="100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</a:rPr>
                        <a:t>√</a:t>
                      </a:r>
                      <a:endParaRPr lang="zh-CN" sz="1050" kern="10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√</a:t>
                      </a:r>
                      <a:endParaRPr lang="zh-CN" sz="1050" kern="100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√</a:t>
                      </a:r>
                      <a:endParaRPr lang="zh-CN" sz="1050" kern="100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×</a:t>
                      </a:r>
                      <a:endParaRPr lang="zh-CN" sz="1050" kern="100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×</a:t>
                      </a:r>
                      <a:endParaRPr lang="zh-CN" sz="1050" kern="100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571500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solidFill>
                            <a:schemeClr val="bg1"/>
                          </a:solidFill>
                          <a:effectLst/>
                        </a:rPr>
                        <a:t>授权访问目录</a:t>
                      </a:r>
                      <a:endParaRPr lang="zh-CN" sz="1050" kern="100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×</a:t>
                      </a:r>
                      <a:endParaRPr lang="zh-CN" sz="1050" kern="100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×</a:t>
                      </a:r>
                      <a:endParaRPr lang="zh-CN" sz="1050" kern="100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</a:rPr>
                        <a:t>×</a:t>
                      </a:r>
                      <a:endParaRPr lang="zh-CN" sz="1050" kern="10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</a:rPr>
                        <a:t>×</a:t>
                      </a:r>
                      <a:endParaRPr lang="zh-CN" sz="1050" kern="10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×</a:t>
                      </a:r>
                      <a:endParaRPr lang="zh-CN" sz="1050" kern="100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02831" y="2924944"/>
            <a:ext cx="1313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chemeClr val="bg1"/>
                </a:solidFill>
              </a:rPr>
              <a:t>匿名登录访问权限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5955159" y="3244696"/>
          <a:ext cx="4824536" cy="23445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80120"/>
                <a:gridCol w="792088"/>
                <a:gridCol w="792088"/>
                <a:gridCol w="936104"/>
                <a:gridCol w="576064"/>
                <a:gridCol w="648072"/>
              </a:tblGrid>
              <a:tr h="330200">
                <a:tc row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solidFill>
                            <a:schemeClr val="bg1"/>
                          </a:solidFill>
                          <a:effectLst/>
                        </a:rPr>
                        <a:t>目录</a:t>
                      </a:r>
                      <a:endParaRPr lang="zh-CN" sz="1200" kern="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1200" kern="0" dirty="0" smtClean="0">
                          <a:solidFill>
                            <a:schemeClr val="bg1"/>
                          </a:solidFill>
                          <a:effectLst/>
                        </a:rPr>
                        <a:t>权限</a:t>
                      </a:r>
                      <a:endParaRPr lang="zh-CN" sz="1050" kern="100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2413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solidFill>
                            <a:schemeClr val="bg1"/>
                          </a:solidFill>
                          <a:effectLst/>
                        </a:rPr>
                        <a:t>访问</a:t>
                      </a:r>
                      <a:endParaRPr lang="zh-CN" sz="1050" kern="100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solidFill>
                            <a:schemeClr val="bg1"/>
                          </a:solidFill>
                          <a:effectLst/>
                        </a:rPr>
                        <a:t>上传</a:t>
                      </a:r>
                      <a:endParaRPr lang="zh-CN" sz="1050" kern="100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solidFill>
                            <a:schemeClr val="bg1"/>
                          </a:solidFill>
                          <a:effectLst/>
                        </a:rPr>
                        <a:t>下载</a:t>
                      </a:r>
                      <a:endParaRPr lang="zh-CN" sz="1050" kern="100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solidFill>
                            <a:schemeClr val="bg1"/>
                          </a:solidFill>
                          <a:effectLst/>
                        </a:rPr>
                        <a:t>修改</a:t>
                      </a:r>
                      <a:endParaRPr lang="zh-CN" sz="1050" kern="100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zh-CN" sz="1200" kern="0">
                          <a:solidFill>
                            <a:schemeClr val="bg1"/>
                          </a:solidFill>
                          <a:effectLst/>
                        </a:rPr>
                        <a:t>删除</a:t>
                      </a:r>
                      <a:endParaRPr lang="zh-CN" sz="1050" kern="10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4769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临时中转站下面各处室目录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</a:rPr>
                        <a:t>√</a:t>
                      </a:r>
                      <a:endParaRPr lang="zh-CN" sz="1050" kern="10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</a:rPr>
                        <a:t>√</a:t>
                      </a:r>
                      <a:endParaRPr lang="zh-CN" sz="1050" kern="10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</a:rPr>
                        <a:t>√</a:t>
                      </a:r>
                      <a:endParaRPr lang="zh-CN" sz="1050" kern="10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√</a:t>
                      </a:r>
                      <a:endParaRPr lang="zh-CN" sz="1050" kern="100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√</a:t>
                      </a:r>
                      <a:endParaRPr lang="zh-CN" sz="1050" kern="100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4953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共享资料目录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</a:rPr>
                        <a:t>√</a:t>
                      </a:r>
                      <a:endParaRPr lang="zh-CN" sz="1050" kern="10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</a:rPr>
                        <a:t>√</a:t>
                      </a:r>
                      <a:endParaRPr lang="zh-CN" sz="1050" kern="10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</a:rPr>
                        <a:t>√</a:t>
                      </a:r>
                      <a:endParaRPr lang="zh-CN" sz="1050" kern="10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√</a:t>
                      </a:r>
                      <a:endParaRPr lang="zh-CN" sz="1050" kern="100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√</a:t>
                      </a:r>
                      <a:endParaRPr lang="zh-CN" sz="1050" kern="100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  <a:tr h="80084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授权访问目录（只对自己的私有目录可见和访问）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</a:rPr>
                        <a:t>√</a:t>
                      </a:r>
                      <a:endParaRPr lang="zh-CN" sz="1050" kern="10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</a:rPr>
                        <a:t>√</a:t>
                      </a:r>
                      <a:endParaRPr lang="zh-CN" sz="1050" kern="10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kern="0">
                          <a:solidFill>
                            <a:schemeClr val="bg1"/>
                          </a:solidFill>
                          <a:effectLst/>
                        </a:rPr>
                        <a:t>√</a:t>
                      </a:r>
                      <a:endParaRPr lang="zh-CN" sz="1050" kern="10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√</a:t>
                      </a:r>
                      <a:endParaRPr lang="zh-CN" sz="1050" kern="100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solidFill>
                            <a:schemeClr val="bg1"/>
                          </a:solidFill>
                          <a:effectLst/>
                        </a:rPr>
                        <a:t>√</a:t>
                      </a:r>
                      <a:endParaRPr lang="zh-CN" sz="1050" kern="100" dirty="0">
                        <a:solidFill>
                          <a:schemeClr val="bg1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827367" y="2916907"/>
            <a:ext cx="15953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>
                <a:solidFill>
                  <a:schemeClr val="bg1"/>
                </a:solidFill>
              </a:rPr>
              <a:t>授权帐号登录访问权限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pic>
        <p:nvPicPr>
          <p:cNvPr id="12" name="Picture 2" descr="C:\Users\Mr.wu\Desktop\学校logo\校徽中英文全称（三个板式）_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23" y="641967"/>
            <a:ext cx="2180734" cy="41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691463" y="731743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延迟</a:t>
            </a: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3" cstate="screen">
            <a:grayscl/>
          </a:blip>
          <a:srcRect/>
          <a:stretch>
            <a:fillRect/>
          </a:stretch>
        </p:blipFill>
        <p:spPr>
          <a:xfrm>
            <a:off x="7077456" y="548640"/>
            <a:ext cx="4537065" cy="5773111"/>
          </a:xfrm>
          <a:custGeom>
            <a:avLst/>
            <a:gdLst>
              <a:gd name="connsiteX0" fmla="*/ 3396521 w 5401456"/>
              <a:gd name="connsiteY0" fmla="*/ 0 h 6872989"/>
              <a:gd name="connsiteX1" fmla="*/ 5401456 w 5401456"/>
              <a:gd name="connsiteY1" fmla="*/ 0 h 6872989"/>
              <a:gd name="connsiteX2" fmla="*/ 2169827 w 5401456"/>
              <a:gd name="connsiteY2" fmla="*/ 6872989 h 6872989"/>
              <a:gd name="connsiteX3" fmla="*/ 0 w 5401456"/>
              <a:gd name="connsiteY3" fmla="*/ 6872989 h 687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1456" h="6872989">
                <a:moveTo>
                  <a:pt x="3396521" y="0"/>
                </a:moveTo>
                <a:lnTo>
                  <a:pt x="5401456" y="0"/>
                </a:lnTo>
                <a:lnTo>
                  <a:pt x="2169827" y="6872989"/>
                </a:lnTo>
                <a:lnTo>
                  <a:pt x="0" y="6872989"/>
                </a:lnTo>
                <a:close/>
              </a:path>
            </a:pathLst>
          </a:custGeom>
        </p:spPr>
      </p:pic>
      <p:sp>
        <p:nvSpPr>
          <p:cNvPr id="50" name="矩形 49"/>
          <p:cNvSpPr/>
          <p:nvPr/>
        </p:nvSpPr>
        <p:spPr>
          <a:xfrm rot="2700000">
            <a:off x="2740335" y="4071165"/>
            <a:ext cx="370728" cy="370728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" name="矩形 50"/>
          <p:cNvSpPr/>
          <p:nvPr/>
        </p:nvSpPr>
        <p:spPr>
          <a:xfrm rot="2700000">
            <a:off x="3411868" y="4027954"/>
            <a:ext cx="181545" cy="181545"/>
          </a:xfrm>
          <a:prstGeom prst="rect">
            <a:avLst/>
          </a:prstGeom>
          <a:solidFill>
            <a:srgbClr val="C00000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3003129" y="2348671"/>
            <a:ext cx="196349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4643429" y="2349139"/>
            <a:ext cx="270065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如何使用</a:t>
            </a:r>
            <a:r>
              <a:rPr lang="en-US" altLang="zh-CN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ftp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626292" y="3284678"/>
            <a:ext cx="5906926" cy="109452"/>
            <a:chOff x="538843" y="2563318"/>
            <a:chExt cx="5906926" cy="109452"/>
          </a:xfrm>
        </p:grpSpPr>
        <p:cxnSp>
          <p:nvCxnSpPr>
            <p:cNvPr id="55" name="直接连接符 54"/>
            <p:cNvCxnSpPr/>
            <p:nvPr/>
          </p:nvCxnSpPr>
          <p:spPr>
            <a:xfrm>
              <a:off x="538843" y="2672770"/>
              <a:ext cx="5891936" cy="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56" name="矩形 55"/>
            <p:cNvSpPr/>
            <p:nvPr/>
          </p:nvSpPr>
          <p:spPr>
            <a:xfrm>
              <a:off x="5156615" y="2563318"/>
              <a:ext cx="1289154" cy="109452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12" name="Picture 2" descr="C:\Users\Mr.wu\Desktop\学校logo\校徽中英文全称（三个板式）_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23" y="641967"/>
            <a:ext cx="2180734" cy="41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0" grpId="0" bldLvl="0" animBg="1"/>
      <p:bldP spid="51" grpId="0" bldLvl="0" animBg="1"/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/>
          <p:nvPr/>
        </p:nvSpPr>
        <p:spPr>
          <a:xfrm>
            <a:off x="2210743" y="1772920"/>
            <a:ext cx="7609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800" dirty="0" smtClean="0"/>
              <a:t>可以直接使用</a:t>
            </a:r>
            <a:r>
              <a:rPr lang="en-US" altLang="zh-CN" sz="1800" dirty="0" smtClean="0"/>
              <a:t>WINDOWS</a:t>
            </a:r>
            <a:r>
              <a:rPr lang="zh-CN" altLang="en-US" sz="1800" dirty="0" smtClean="0"/>
              <a:t>系统资源管理器或命令行访问</a:t>
            </a:r>
            <a:r>
              <a:rPr lang="en-US" altLang="zh-CN" sz="1800" dirty="0" smtClean="0"/>
              <a:t>FTP</a:t>
            </a:r>
            <a:r>
              <a:rPr lang="zh-CN" altLang="en-US" sz="1800" dirty="0" smtClean="0"/>
              <a:t>，非常便捷。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2844800" y="2348865"/>
            <a:ext cx="7582535" cy="9220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800" dirty="0" smtClean="0"/>
              <a:t>WINDOWS</a:t>
            </a:r>
            <a:r>
              <a:rPr lang="zh-CN" altLang="en-US" sz="1800" dirty="0" smtClean="0"/>
              <a:t>系统直接使用方式，存在上传文件时文件名乱码的问题，导致上传失败的现场，下载没有问题，推荐使用专用客户端操作，更稳定，此问题我们正在想办法解决。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791350" y="884779"/>
            <a:ext cx="3348265" cy="525463"/>
            <a:chOff x="791350" y="884779"/>
            <a:chExt cx="3348265" cy="525463"/>
          </a:xfrm>
        </p:grpSpPr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791350" y="884779"/>
              <a:ext cx="441325" cy="525463"/>
            </a:xfrm>
            <a:custGeom>
              <a:avLst/>
              <a:gdLst>
                <a:gd name="T0" fmla="*/ 269 w 537"/>
                <a:gd name="T1" fmla="*/ 0 h 623"/>
                <a:gd name="T2" fmla="*/ 403 w 537"/>
                <a:gd name="T3" fmla="*/ 78 h 623"/>
                <a:gd name="T4" fmla="*/ 537 w 537"/>
                <a:gd name="T5" fmla="*/ 156 h 623"/>
                <a:gd name="T6" fmla="*/ 537 w 537"/>
                <a:gd name="T7" fmla="*/ 311 h 623"/>
                <a:gd name="T8" fmla="*/ 537 w 537"/>
                <a:gd name="T9" fmla="*/ 467 h 623"/>
                <a:gd name="T10" fmla="*/ 403 w 537"/>
                <a:gd name="T11" fmla="*/ 545 h 623"/>
                <a:gd name="T12" fmla="*/ 269 w 537"/>
                <a:gd name="T13" fmla="*/ 623 h 623"/>
                <a:gd name="T14" fmla="*/ 134 w 537"/>
                <a:gd name="T15" fmla="*/ 545 h 623"/>
                <a:gd name="T16" fmla="*/ 0 w 537"/>
                <a:gd name="T17" fmla="*/ 467 h 623"/>
                <a:gd name="T18" fmla="*/ 0 w 537"/>
                <a:gd name="T19" fmla="*/ 311 h 623"/>
                <a:gd name="T20" fmla="*/ 0 w 537"/>
                <a:gd name="T21" fmla="*/ 156 h 623"/>
                <a:gd name="T22" fmla="*/ 134 w 537"/>
                <a:gd name="T23" fmla="*/ 78 h 623"/>
                <a:gd name="T24" fmla="*/ 269 w 537"/>
                <a:gd name="T25" fmla="*/ 0 h 623"/>
                <a:gd name="T26" fmla="*/ 269 w 537"/>
                <a:gd name="T27" fmla="*/ 53 h 623"/>
                <a:gd name="T28" fmla="*/ 380 w 537"/>
                <a:gd name="T29" fmla="*/ 117 h 623"/>
                <a:gd name="T30" fmla="*/ 492 w 537"/>
                <a:gd name="T31" fmla="*/ 182 h 623"/>
                <a:gd name="T32" fmla="*/ 492 w 537"/>
                <a:gd name="T33" fmla="*/ 311 h 623"/>
                <a:gd name="T34" fmla="*/ 492 w 537"/>
                <a:gd name="T35" fmla="*/ 441 h 623"/>
                <a:gd name="T36" fmla="*/ 380 w 537"/>
                <a:gd name="T37" fmla="*/ 505 h 623"/>
                <a:gd name="T38" fmla="*/ 269 w 537"/>
                <a:gd name="T39" fmla="*/ 570 h 623"/>
                <a:gd name="T40" fmla="*/ 157 w 537"/>
                <a:gd name="T41" fmla="*/ 505 h 623"/>
                <a:gd name="T42" fmla="*/ 46 w 537"/>
                <a:gd name="T43" fmla="*/ 441 h 623"/>
                <a:gd name="T44" fmla="*/ 46 w 537"/>
                <a:gd name="T45" fmla="*/ 311 h 623"/>
                <a:gd name="T46" fmla="*/ 46 w 537"/>
                <a:gd name="T47" fmla="*/ 182 h 623"/>
                <a:gd name="T48" fmla="*/ 157 w 537"/>
                <a:gd name="T49" fmla="*/ 117 h 623"/>
                <a:gd name="T50" fmla="*/ 269 w 537"/>
                <a:gd name="T51" fmla="*/ 53 h 623"/>
                <a:gd name="T52" fmla="*/ 215 w 537"/>
                <a:gd name="T53" fmla="*/ 455 h 623"/>
                <a:gd name="T54" fmla="*/ 367 w 537"/>
                <a:gd name="T55" fmla="*/ 455 h 623"/>
                <a:gd name="T56" fmla="*/ 375 w 537"/>
                <a:gd name="T57" fmla="*/ 463 h 623"/>
                <a:gd name="T58" fmla="*/ 367 w 537"/>
                <a:gd name="T59" fmla="*/ 471 h 623"/>
                <a:gd name="T60" fmla="*/ 215 w 537"/>
                <a:gd name="T61" fmla="*/ 471 h 623"/>
                <a:gd name="T62" fmla="*/ 207 w 537"/>
                <a:gd name="T63" fmla="*/ 463 h 623"/>
                <a:gd name="T64" fmla="*/ 215 w 537"/>
                <a:gd name="T65" fmla="*/ 455 h 623"/>
                <a:gd name="T66" fmla="*/ 218 w 537"/>
                <a:gd name="T67" fmla="*/ 380 h 623"/>
                <a:gd name="T68" fmla="*/ 302 w 537"/>
                <a:gd name="T69" fmla="*/ 242 h 623"/>
                <a:gd name="T70" fmla="*/ 331 w 537"/>
                <a:gd name="T71" fmla="*/ 260 h 623"/>
                <a:gd name="T72" fmla="*/ 248 w 537"/>
                <a:gd name="T73" fmla="*/ 398 h 623"/>
                <a:gd name="T74" fmla="*/ 218 w 537"/>
                <a:gd name="T75" fmla="*/ 380 h 623"/>
                <a:gd name="T76" fmla="*/ 159 w 537"/>
                <a:gd name="T77" fmla="*/ 344 h 623"/>
                <a:gd name="T78" fmla="*/ 243 w 537"/>
                <a:gd name="T79" fmla="*/ 207 h 623"/>
                <a:gd name="T80" fmla="*/ 272 w 537"/>
                <a:gd name="T81" fmla="*/ 224 h 623"/>
                <a:gd name="T82" fmla="*/ 189 w 537"/>
                <a:gd name="T83" fmla="*/ 362 h 623"/>
                <a:gd name="T84" fmla="*/ 159 w 537"/>
                <a:gd name="T85" fmla="*/ 344 h 623"/>
                <a:gd name="T86" fmla="*/ 146 w 537"/>
                <a:gd name="T87" fmla="*/ 456 h 623"/>
                <a:gd name="T88" fmla="*/ 154 w 537"/>
                <a:gd name="T89" fmla="*/ 387 h 623"/>
                <a:gd name="T90" fmla="*/ 211 w 537"/>
                <a:gd name="T91" fmla="*/ 422 h 623"/>
                <a:gd name="T92" fmla="*/ 155 w 537"/>
                <a:gd name="T93" fmla="*/ 461 h 623"/>
                <a:gd name="T94" fmla="*/ 146 w 537"/>
                <a:gd name="T95" fmla="*/ 456 h 623"/>
                <a:gd name="T96" fmla="*/ 266 w 537"/>
                <a:gd name="T97" fmla="*/ 168 h 623"/>
                <a:gd name="T98" fmla="*/ 253 w 537"/>
                <a:gd name="T99" fmla="*/ 188 h 623"/>
                <a:gd name="T100" fmla="*/ 342 w 537"/>
                <a:gd name="T101" fmla="*/ 242 h 623"/>
                <a:gd name="T102" fmla="*/ 354 w 537"/>
                <a:gd name="T103" fmla="*/ 222 h 623"/>
                <a:gd name="T104" fmla="*/ 266 w 537"/>
                <a:gd name="T105" fmla="*/ 168 h 623"/>
                <a:gd name="T106" fmla="*/ 285 w 537"/>
                <a:gd name="T107" fmla="*/ 138 h 623"/>
                <a:gd name="T108" fmla="*/ 311 w 537"/>
                <a:gd name="T109" fmla="*/ 131 h 623"/>
                <a:gd name="T110" fmla="*/ 366 w 537"/>
                <a:gd name="T111" fmla="*/ 165 h 623"/>
                <a:gd name="T112" fmla="*/ 373 w 537"/>
                <a:gd name="T113" fmla="*/ 191 h 623"/>
                <a:gd name="T114" fmla="*/ 365 w 537"/>
                <a:gd name="T115" fmla="*/ 204 h 623"/>
                <a:gd name="T116" fmla="*/ 277 w 537"/>
                <a:gd name="T117" fmla="*/ 150 h 623"/>
                <a:gd name="T118" fmla="*/ 285 w 537"/>
                <a:gd name="T119" fmla="*/ 138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7" h="623">
                  <a:moveTo>
                    <a:pt x="269" y="0"/>
                  </a:moveTo>
                  <a:lnTo>
                    <a:pt x="403" y="78"/>
                  </a:lnTo>
                  <a:lnTo>
                    <a:pt x="537" y="156"/>
                  </a:lnTo>
                  <a:lnTo>
                    <a:pt x="537" y="311"/>
                  </a:lnTo>
                  <a:lnTo>
                    <a:pt x="537" y="467"/>
                  </a:lnTo>
                  <a:lnTo>
                    <a:pt x="403" y="545"/>
                  </a:lnTo>
                  <a:lnTo>
                    <a:pt x="269" y="623"/>
                  </a:lnTo>
                  <a:lnTo>
                    <a:pt x="134" y="545"/>
                  </a:lnTo>
                  <a:lnTo>
                    <a:pt x="0" y="467"/>
                  </a:lnTo>
                  <a:lnTo>
                    <a:pt x="0" y="311"/>
                  </a:lnTo>
                  <a:lnTo>
                    <a:pt x="0" y="156"/>
                  </a:lnTo>
                  <a:lnTo>
                    <a:pt x="134" y="78"/>
                  </a:lnTo>
                  <a:lnTo>
                    <a:pt x="269" y="0"/>
                  </a:lnTo>
                  <a:close/>
                  <a:moveTo>
                    <a:pt x="269" y="53"/>
                  </a:moveTo>
                  <a:lnTo>
                    <a:pt x="380" y="117"/>
                  </a:lnTo>
                  <a:lnTo>
                    <a:pt x="492" y="182"/>
                  </a:lnTo>
                  <a:lnTo>
                    <a:pt x="492" y="311"/>
                  </a:lnTo>
                  <a:lnTo>
                    <a:pt x="492" y="441"/>
                  </a:lnTo>
                  <a:lnTo>
                    <a:pt x="380" y="505"/>
                  </a:lnTo>
                  <a:lnTo>
                    <a:pt x="269" y="570"/>
                  </a:lnTo>
                  <a:lnTo>
                    <a:pt x="157" y="505"/>
                  </a:lnTo>
                  <a:lnTo>
                    <a:pt x="46" y="441"/>
                  </a:lnTo>
                  <a:lnTo>
                    <a:pt x="46" y="311"/>
                  </a:lnTo>
                  <a:lnTo>
                    <a:pt x="46" y="182"/>
                  </a:lnTo>
                  <a:lnTo>
                    <a:pt x="157" y="117"/>
                  </a:lnTo>
                  <a:lnTo>
                    <a:pt x="269" y="53"/>
                  </a:lnTo>
                  <a:close/>
                  <a:moveTo>
                    <a:pt x="215" y="455"/>
                  </a:moveTo>
                  <a:lnTo>
                    <a:pt x="367" y="455"/>
                  </a:lnTo>
                  <a:cubicBezTo>
                    <a:pt x="371" y="455"/>
                    <a:pt x="375" y="458"/>
                    <a:pt x="375" y="463"/>
                  </a:cubicBezTo>
                  <a:cubicBezTo>
                    <a:pt x="375" y="467"/>
                    <a:pt x="371" y="471"/>
                    <a:pt x="367" y="471"/>
                  </a:cubicBezTo>
                  <a:lnTo>
                    <a:pt x="215" y="471"/>
                  </a:lnTo>
                  <a:cubicBezTo>
                    <a:pt x="211" y="471"/>
                    <a:pt x="207" y="467"/>
                    <a:pt x="207" y="463"/>
                  </a:cubicBezTo>
                  <a:cubicBezTo>
                    <a:pt x="207" y="458"/>
                    <a:pt x="211" y="455"/>
                    <a:pt x="215" y="455"/>
                  </a:cubicBezTo>
                  <a:close/>
                  <a:moveTo>
                    <a:pt x="218" y="380"/>
                  </a:moveTo>
                  <a:lnTo>
                    <a:pt x="302" y="242"/>
                  </a:lnTo>
                  <a:lnTo>
                    <a:pt x="331" y="260"/>
                  </a:lnTo>
                  <a:lnTo>
                    <a:pt x="248" y="398"/>
                  </a:lnTo>
                  <a:lnTo>
                    <a:pt x="218" y="380"/>
                  </a:lnTo>
                  <a:close/>
                  <a:moveTo>
                    <a:pt x="159" y="344"/>
                  </a:moveTo>
                  <a:lnTo>
                    <a:pt x="243" y="207"/>
                  </a:lnTo>
                  <a:lnTo>
                    <a:pt x="272" y="224"/>
                  </a:lnTo>
                  <a:lnTo>
                    <a:pt x="189" y="362"/>
                  </a:lnTo>
                  <a:lnTo>
                    <a:pt x="159" y="344"/>
                  </a:lnTo>
                  <a:close/>
                  <a:moveTo>
                    <a:pt x="146" y="456"/>
                  </a:moveTo>
                  <a:lnTo>
                    <a:pt x="154" y="387"/>
                  </a:lnTo>
                  <a:lnTo>
                    <a:pt x="211" y="422"/>
                  </a:lnTo>
                  <a:lnTo>
                    <a:pt x="155" y="461"/>
                  </a:lnTo>
                  <a:cubicBezTo>
                    <a:pt x="149" y="465"/>
                    <a:pt x="145" y="463"/>
                    <a:pt x="146" y="456"/>
                  </a:cubicBezTo>
                  <a:close/>
                  <a:moveTo>
                    <a:pt x="266" y="168"/>
                  </a:moveTo>
                  <a:lnTo>
                    <a:pt x="253" y="188"/>
                  </a:lnTo>
                  <a:lnTo>
                    <a:pt x="342" y="242"/>
                  </a:lnTo>
                  <a:lnTo>
                    <a:pt x="354" y="222"/>
                  </a:lnTo>
                  <a:lnTo>
                    <a:pt x="266" y="168"/>
                  </a:lnTo>
                  <a:close/>
                  <a:moveTo>
                    <a:pt x="285" y="138"/>
                  </a:moveTo>
                  <a:cubicBezTo>
                    <a:pt x="290" y="129"/>
                    <a:pt x="302" y="126"/>
                    <a:pt x="311" y="131"/>
                  </a:cubicBezTo>
                  <a:lnTo>
                    <a:pt x="366" y="165"/>
                  </a:lnTo>
                  <a:cubicBezTo>
                    <a:pt x="375" y="170"/>
                    <a:pt x="378" y="182"/>
                    <a:pt x="373" y="191"/>
                  </a:cubicBezTo>
                  <a:lnTo>
                    <a:pt x="365" y="204"/>
                  </a:lnTo>
                  <a:lnTo>
                    <a:pt x="277" y="150"/>
                  </a:lnTo>
                  <a:lnTo>
                    <a:pt x="285" y="1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289155" y="971436"/>
              <a:ext cx="28504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zh-CN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WINDOWS</a:t>
              </a:r>
              <a:r>
                <a:rPr lang="zh-CN" altLang="en-US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系统直接使用</a:t>
              </a:r>
              <a:endParaRPr lang="zh-CN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" name="TextBox 10"/>
          <p:cNvSpPr txBox="1"/>
          <p:nvPr/>
        </p:nvSpPr>
        <p:spPr>
          <a:xfrm>
            <a:off x="2872105" y="3717032"/>
            <a:ext cx="7582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>
                <a:solidFill>
                  <a:srgbClr val="FF0000"/>
                </a:solidFill>
              </a:rPr>
              <a:t>操作演示</a:t>
            </a:r>
            <a:endParaRPr lang="en-US" altLang="zh-CN" dirty="0" smtClean="0">
              <a:solidFill>
                <a:srgbClr val="FF0000"/>
              </a:solidFill>
            </a:endParaRPr>
          </a:p>
        </p:txBody>
      </p:sp>
      <p:pic>
        <p:nvPicPr>
          <p:cNvPr id="1026" name="Picture 2" descr="C:\Program Files (x86)\Microsoft Office\MEDIA\CAGCAT10\j029298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03" y="3573016"/>
            <a:ext cx="717521" cy="70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0903" y="4221088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WINDOWS</a:t>
            </a:r>
            <a:r>
              <a:rPr lang="zh-CN" altLang="en-US" dirty="0" smtClean="0">
                <a:solidFill>
                  <a:srgbClr val="FF0000"/>
                </a:solidFill>
              </a:rPr>
              <a:t>资源管理器操作演示</a:t>
            </a:r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0903" y="4783681"/>
            <a:ext cx="4032448" cy="252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快捷方式操作演示</a:t>
            </a:r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13" name="Infopage"/>
          <p:cNvSpPr>
            <a:spLocks noEditPoints="1" noChangeArrowheads="1"/>
          </p:cNvSpPr>
          <p:nvPr/>
        </p:nvSpPr>
        <p:spPr bwMode="auto">
          <a:xfrm>
            <a:off x="3218855" y="4255921"/>
            <a:ext cx="244226" cy="299666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99 w 21600"/>
              <a:gd name="T17" fmla="*/ 12174 h 21600"/>
              <a:gd name="T18" fmla="*/ 20813 w 21600"/>
              <a:gd name="T19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8333" y="4025"/>
                </a:moveTo>
                <a:lnTo>
                  <a:pt x="12500" y="4025"/>
                </a:lnTo>
                <a:lnTo>
                  <a:pt x="12500" y="11094"/>
                </a:lnTo>
                <a:lnTo>
                  <a:pt x="13903" y="11094"/>
                </a:lnTo>
                <a:lnTo>
                  <a:pt x="13903" y="11618"/>
                </a:lnTo>
                <a:lnTo>
                  <a:pt x="7908" y="11618"/>
                </a:lnTo>
                <a:lnTo>
                  <a:pt x="7908" y="11078"/>
                </a:lnTo>
                <a:lnTo>
                  <a:pt x="9418" y="11078"/>
                </a:lnTo>
                <a:lnTo>
                  <a:pt x="9418" y="4549"/>
                </a:lnTo>
                <a:lnTo>
                  <a:pt x="8333" y="4549"/>
                </a:lnTo>
                <a:lnTo>
                  <a:pt x="8333" y="4025"/>
                </a:lnTo>
                <a:close/>
              </a:path>
              <a:path w="21600" h="21600" extrusionOk="0">
                <a:moveTo>
                  <a:pt x="9120" y="2127"/>
                </a:moveTo>
                <a:lnTo>
                  <a:pt x="9120" y="1783"/>
                </a:lnTo>
                <a:lnTo>
                  <a:pt x="9269" y="1538"/>
                </a:lnTo>
                <a:lnTo>
                  <a:pt x="9588" y="1194"/>
                </a:lnTo>
                <a:lnTo>
                  <a:pt x="10013" y="998"/>
                </a:lnTo>
                <a:lnTo>
                  <a:pt x="10396" y="850"/>
                </a:lnTo>
                <a:lnTo>
                  <a:pt x="10906" y="801"/>
                </a:lnTo>
                <a:lnTo>
                  <a:pt x="11480" y="900"/>
                </a:lnTo>
                <a:lnTo>
                  <a:pt x="11926" y="1047"/>
                </a:lnTo>
                <a:lnTo>
                  <a:pt x="12266" y="1292"/>
                </a:lnTo>
                <a:lnTo>
                  <a:pt x="12500" y="1587"/>
                </a:lnTo>
                <a:lnTo>
                  <a:pt x="12649" y="1832"/>
                </a:lnTo>
                <a:lnTo>
                  <a:pt x="12692" y="2143"/>
                </a:lnTo>
                <a:lnTo>
                  <a:pt x="12649" y="2421"/>
                </a:lnTo>
                <a:lnTo>
                  <a:pt x="12500" y="2781"/>
                </a:lnTo>
                <a:lnTo>
                  <a:pt x="12330" y="3060"/>
                </a:lnTo>
                <a:lnTo>
                  <a:pt x="11884" y="3305"/>
                </a:lnTo>
                <a:lnTo>
                  <a:pt x="11501" y="3452"/>
                </a:lnTo>
                <a:lnTo>
                  <a:pt x="10863" y="3550"/>
                </a:lnTo>
                <a:lnTo>
                  <a:pt x="10396" y="3518"/>
                </a:lnTo>
                <a:lnTo>
                  <a:pt x="9949" y="3321"/>
                </a:lnTo>
                <a:lnTo>
                  <a:pt x="9524" y="3125"/>
                </a:lnTo>
                <a:lnTo>
                  <a:pt x="9311" y="2765"/>
                </a:lnTo>
                <a:lnTo>
                  <a:pt x="9184" y="2438"/>
                </a:lnTo>
                <a:lnTo>
                  <a:pt x="9120" y="2127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Infopage"/>
          <p:cNvSpPr>
            <a:spLocks noEditPoints="1" noChangeArrowheads="1"/>
          </p:cNvSpPr>
          <p:nvPr/>
        </p:nvSpPr>
        <p:spPr bwMode="auto">
          <a:xfrm>
            <a:off x="3249142" y="4785518"/>
            <a:ext cx="244226" cy="299666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99 w 21600"/>
              <a:gd name="T17" fmla="*/ 12174 h 21600"/>
              <a:gd name="T18" fmla="*/ 20813 w 21600"/>
              <a:gd name="T19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8333" y="4025"/>
                </a:moveTo>
                <a:lnTo>
                  <a:pt x="12500" y="4025"/>
                </a:lnTo>
                <a:lnTo>
                  <a:pt x="12500" y="11094"/>
                </a:lnTo>
                <a:lnTo>
                  <a:pt x="13903" y="11094"/>
                </a:lnTo>
                <a:lnTo>
                  <a:pt x="13903" y="11618"/>
                </a:lnTo>
                <a:lnTo>
                  <a:pt x="7908" y="11618"/>
                </a:lnTo>
                <a:lnTo>
                  <a:pt x="7908" y="11078"/>
                </a:lnTo>
                <a:lnTo>
                  <a:pt x="9418" y="11078"/>
                </a:lnTo>
                <a:lnTo>
                  <a:pt x="9418" y="4549"/>
                </a:lnTo>
                <a:lnTo>
                  <a:pt x="8333" y="4549"/>
                </a:lnTo>
                <a:lnTo>
                  <a:pt x="8333" y="4025"/>
                </a:lnTo>
                <a:close/>
              </a:path>
              <a:path w="21600" h="21600" extrusionOk="0">
                <a:moveTo>
                  <a:pt x="9120" y="2127"/>
                </a:moveTo>
                <a:lnTo>
                  <a:pt x="9120" y="1783"/>
                </a:lnTo>
                <a:lnTo>
                  <a:pt x="9269" y="1538"/>
                </a:lnTo>
                <a:lnTo>
                  <a:pt x="9588" y="1194"/>
                </a:lnTo>
                <a:lnTo>
                  <a:pt x="10013" y="998"/>
                </a:lnTo>
                <a:lnTo>
                  <a:pt x="10396" y="850"/>
                </a:lnTo>
                <a:lnTo>
                  <a:pt x="10906" y="801"/>
                </a:lnTo>
                <a:lnTo>
                  <a:pt x="11480" y="900"/>
                </a:lnTo>
                <a:lnTo>
                  <a:pt x="11926" y="1047"/>
                </a:lnTo>
                <a:lnTo>
                  <a:pt x="12266" y="1292"/>
                </a:lnTo>
                <a:lnTo>
                  <a:pt x="12500" y="1587"/>
                </a:lnTo>
                <a:lnTo>
                  <a:pt x="12649" y="1832"/>
                </a:lnTo>
                <a:lnTo>
                  <a:pt x="12692" y="2143"/>
                </a:lnTo>
                <a:lnTo>
                  <a:pt x="12649" y="2421"/>
                </a:lnTo>
                <a:lnTo>
                  <a:pt x="12500" y="2781"/>
                </a:lnTo>
                <a:lnTo>
                  <a:pt x="12330" y="3060"/>
                </a:lnTo>
                <a:lnTo>
                  <a:pt x="11884" y="3305"/>
                </a:lnTo>
                <a:lnTo>
                  <a:pt x="11501" y="3452"/>
                </a:lnTo>
                <a:lnTo>
                  <a:pt x="10863" y="3550"/>
                </a:lnTo>
                <a:lnTo>
                  <a:pt x="10396" y="3518"/>
                </a:lnTo>
                <a:lnTo>
                  <a:pt x="9949" y="3321"/>
                </a:lnTo>
                <a:lnTo>
                  <a:pt x="9524" y="3125"/>
                </a:lnTo>
                <a:lnTo>
                  <a:pt x="9311" y="2765"/>
                </a:lnTo>
                <a:lnTo>
                  <a:pt x="9184" y="2438"/>
                </a:lnTo>
                <a:lnTo>
                  <a:pt x="9120" y="2127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864390" y="3757682"/>
            <a:ext cx="2483257" cy="31939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 algn="just">
              <a:defRPr sz="18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 smtClean="0"/>
              <a:t> 服务器</a:t>
            </a:r>
            <a:r>
              <a:rPr lang="zh-CN" altLang="en-US" sz="1400" dirty="0"/>
              <a:t>地址：</a:t>
            </a:r>
            <a:r>
              <a:rPr lang="en-US" altLang="zh-CN" sz="1400" dirty="0"/>
              <a:t>10.169.156.25</a:t>
            </a:r>
            <a:endParaRPr lang="zh-CN" altLang="en-US" sz="1400" dirty="0"/>
          </a:p>
        </p:txBody>
      </p:sp>
      <p:sp>
        <p:nvSpPr>
          <p:cNvPr id="16" name="Litebulb"/>
          <p:cNvSpPr>
            <a:spLocks noEditPoints="1" noChangeArrowheads="1"/>
          </p:cNvSpPr>
          <p:nvPr/>
        </p:nvSpPr>
        <p:spPr bwMode="auto">
          <a:xfrm>
            <a:off x="7539335" y="3711278"/>
            <a:ext cx="360040" cy="437802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7" name="Picture 2" descr="C:\Users\Mr.wu\Desktop\学校logo\校徽中英文全称（三个板式）_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23" y="641967"/>
            <a:ext cx="2180734" cy="41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 bwMode="auto">
          <a:xfrm>
            <a:off x="1418655" y="2148585"/>
            <a:ext cx="9397044" cy="380069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91350" y="884779"/>
            <a:ext cx="2990795" cy="525463"/>
            <a:chOff x="791350" y="884779"/>
            <a:chExt cx="2990795" cy="525463"/>
          </a:xfrm>
        </p:grpSpPr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791350" y="884779"/>
              <a:ext cx="441325" cy="525463"/>
            </a:xfrm>
            <a:custGeom>
              <a:avLst/>
              <a:gdLst>
                <a:gd name="T0" fmla="*/ 269 w 537"/>
                <a:gd name="T1" fmla="*/ 0 h 623"/>
                <a:gd name="T2" fmla="*/ 403 w 537"/>
                <a:gd name="T3" fmla="*/ 78 h 623"/>
                <a:gd name="T4" fmla="*/ 537 w 537"/>
                <a:gd name="T5" fmla="*/ 156 h 623"/>
                <a:gd name="T6" fmla="*/ 537 w 537"/>
                <a:gd name="T7" fmla="*/ 311 h 623"/>
                <a:gd name="T8" fmla="*/ 537 w 537"/>
                <a:gd name="T9" fmla="*/ 467 h 623"/>
                <a:gd name="T10" fmla="*/ 403 w 537"/>
                <a:gd name="T11" fmla="*/ 545 h 623"/>
                <a:gd name="T12" fmla="*/ 269 w 537"/>
                <a:gd name="T13" fmla="*/ 623 h 623"/>
                <a:gd name="T14" fmla="*/ 134 w 537"/>
                <a:gd name="T15" fmla="*/ 545 h 623"/>
                <a:gd name="T16" fmla="*/ 0 w 537"/>
                <a:gd name="T17" fmla="*/ 467 h 623"/>
                <a:gd name="T18" fmla="*/ 0 w 537"/>
                <a:gd name="T19" fmla="*/ 311 h 623"/>
                <a:gd name="T20" fmla="*/ 0 w 537"/>
                <a:gd name="T21" fmla="*/ 156 h 623"/>
                <a:gd name="T22" fmla="*/ 134 w 537"/>
                <a:gd name="T23" fmla="*/ 78 h 623"/>
                <a:gd name="T24" fmla="*/ 269 w 537"/>
                <a:gd name="T25" fmla="*/ 0 h 623"/>
                <a:gd name="T26" fmla="*/ 269 w 537"/>
                <a:gd name="T27" fmla="*/ 53 h 623"/>
                <a:gd name="T28" fmla="*/ 380 w 537"/>
                <a:gd name="T29" fmla="*/ 117 h 623"/>
                <a:gd name="T30" fmla="*/ 492 w 537"/>
                <a:gd name="T31" fmla="*/ 182 h 623"/>
                <a:gd name="T32" fmla="*/ 492 w 537"/>
                <a:gd name="T33" fmla="*/ 311 h 623"/>
                <a:gd name="T34" fmla="*/ 492 w 537"/>
                <a:gd name="T35" fmla="*/ 441 h 623"/>
                <a:gd name="T36" fmla="*/ 380 w 537"/>
                <a:gd name="T37" fmla="*/ 505 h 623"/>
                <a:gd name="T38" fmla="*/ 269 w 537"/>
                <a:gd name="T39" fmla="*/ 570 h 623"/>
                <a:gd name="T40" fmla="*/ 157 w 537"/>
                <a:gd name="T41" fmla="*/ 505 h 623"/>
                <a:gd name="T42" fmla="*/ 46 w 537"/>
                <a:gd name="T43" fmla="*/ 441 h 623"/>
                <a:gd name="T44" fmla="*/ 46 w 537"/>
                <a:gd name="T45" fmla="*/ 311 h 623"/>
                <a:gd name="T46" fmla="*/ 46 w 537"/>
                <a:gd name="T47" fmla="*/ 182 h 623"/>
                <a:gd name="T48" fmla="*/ 157 w 537"/>
                <a:gd name="T49" fmla="*/ 117 h 623"/>
                <a:gd name="T50" fmla="*/ 269 w 537"/>
                <a:gd name="T51" fmla="*/ 53 h 623"/>
                <a:gd name="T52" fmla="*/ 215 w 537"/>
                <a:gd name="T53" fmla="*/ 455 h 623"/>
                <a:gd name="T54" fmla="*/ 367 w 537"/>
                <a:gd name="T55" fmla="*/ 455 h 623"/>
                <a:gd name="T56" fmla="*/ 375 w 537"/>
                <a:gd name="T57" fmla="*/ 463 h 623"/>
                <a:gd name="T58" fmla="*/ 367 w 537"/>
                <a:gd name="T59" fmla="*/ 471 h 623"/>
                <a:gd name="T60" fmla="*/ 215 w 537"/>
                <a:gd name="T61" fmla="*/ 471 h 623"/>
                <a:gd name="T62" fmla="*/ 207 w 537"/>
                <a:gd name="T63" fmla="*/ 463 h 623"/>
                <a:gd name="T64" fmla="*/ 215 w 537"/>
                <a:gd name="T65" fmla="*/ 455 h 623"/>
                <a:gd name="T66" fmla="*/ 218 w 537"/>
                <a:gd name="T67" fmla="*/ 380 h 623"/>
                <a:gd name="T68" fmla="*/ 302 w 537"/>
                <a:gd name="T69" fmla="*/ 242 h 623"/>
                <a:gd name="T70" fmla="*/ 331 w 537"/>
                <a:gd name="T71" fmla="*/ 260 h 623"/>
                <a:gd name="T72" fmla="*/ 248 w 537"/>
                <a:gd name="T73" fmla="*/ 398 h 623"/>
                <a:gd name="T74" fmla="*/ 218 w 537"/>
                <a:gd name="T75" fmla="*/ 380 h 623"/>
                <a:gd name="T76" fmla="*/ 159 w 537"/>
                <a:gd name="T77" fmla="*/ 344 h 623"/>
                <a:gd name="T78" fmla="*/ 243 w 537"/>
                <a:gd name="T79" fmla="*/ 207 h 623"/>
                <a:gd name="T80" fmla="*/ 272 w 537"/>
                <a:gd name="T81" fmla="*/ 224 h 623"/>
                <a:gd name="T82" fmla="*/ 189 w 537"/>
                <a:gd name="T83" fmla="*/ 362 h 623"/>
                <a:gd name="T84" fmla="*/ 159 w 537"/>
                <a:gd name="T85" fmla="*/ 344 h 623"/>
                <a:gd name="T86" fmla="*/ 146 w 537"/>
                <a:gd name="T87" fmla="*/ 456 h 623"/>
                <a:gd name="T88" fmla="*/ 154 w 537"/>
                <a:gd name="T89" fmla="*/ 387 h 623"/>
                <a:gd name="T90" fmla="*/ 211 w 537"/>
                <a:gd name="T91" fmla="*/ 422 h 623"/>
                <a:gd name="T92" fmla="*/ 155 w 537"/>
                <a:gd name="T93" fmla="*/ 461 h 623"/>
                <a:gd name="T94" fmla="*/ 146 w 537"/>
                <a:gd name="T95" fmla="*/ 456 h 623"/>
                <a:gd name="T96" fmla="*/ 266 w 537"/>
                <a:gd name="T97" fmla="*/ 168 h 623"/>
                <a:gd name="T98" fmla="*/ 253 w 537"/>
                <a:gd name="T99" fmla="*/ 188 h 623"/>
                <a:gd name="T100" fmla="*/ 342 w 537"/>
                <a:gd name="T101" fmla="*/ 242 h 623"/>
                <a:gd name="T102" fmla="*/ 354 w 537"/>
                <a:gd name="T103" fmla="*/ 222 h 623"/>
                <a:gd name="T104" fmla="*/ 266 w 537"/>
                <a:gd name="T105" fmla="*/ 168 h 623"/>
                <a:gd name="T106" fmla="*/ 285 w 537"/>
                <a:gd name="T107" fmla="*/ 138 h 623"/>
                <a:gd name="T108" fmla="*/ 311 w 537"/>
                <a:gd name="T109" fmla="*/ 131 h 623"/>
                <a:gd name="T110" fmla="*/ 366 w 537"/>
                <a:gd name="T111" fmla="*/ 165 h 623"/>
                <a:gd name="T112" fmla="*/ 373 w 537"/>
                <a:gd name="T113" fmla="*/ 191 h 623"/>
                <a:gd name="T114" fmla="*/ 365 w 537"/>
                <a:gd name="T115" fmla="*/ 204 h 623"/>
                <a:gd name="T116" fmla="*/ 277 w 537"/>
                <a:gd name="T117" fmla="*/ 150 h 623"/>
                <a:gd name="T118" fmla="*/ 285 w 537"/>
                <a:gd name="T119" fmla="*/ 138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7" h="623">
                  <a:moveTo>
                    <a:pt x="269" y="0"/>
                  </a:moveTo>
                  <a:lnTo>
                    <a:pt x="403" y="78"/>
                  </a:lnTo>
                  <a:lnTo>
                    <a:pt x="537" y="156"/>
                  </a:lnTo>
                  <a:lnTo>
                    <a:pt x="537" y="311"/>
                  </a:lnTo>
                  <a:lnTo>
                    <a:pt x="537" y="467"/>
                  </a:lnTo>
                  <a:lnTo>
                    <a:pt x="403" y="545"/>
                  </a:lnTo>
                  <a:lnTo>
                    <a:pt x="269" y="623"/>
                  </a:lnTo>
                  <a:lnTo>
                    <a:pt x="134" y="545"/>
                  </a:lnTo>
                  <a:lnTo>
                    <a:pt x="0" y="467"/>
                  </a:lnTo>
                  <a:lnTo>
                    <a:pt x="0" y="311"/>
                  </a:lnTo>
                  <a:lnTo>
                    <a:pt x="0" y="156"/>
                  </a:lnTo>
                  <a:lnTo>
                    <a:pt x="134" y="78"/>
                  </a:lnTo>
                  <a:lnTo>
                    <a:pt x="269" y="0"/>
                  </a:lnTo>
                  <a:close/>
                  <a:moveTo>
                    <a:pt x="269" y="53"/>
                  </a:moveTo>
                  <a:lnTo>
                    <a:pt x="380" y="117"/>
                  </a:lnTo>
                  <a:lnTo>
                    <a:pt x="492" y="182"/>
                  </a:lnTo>
                  <a:lnTo>
                    <a:pt x="492" y="311"/>
                  </a:lnTo>
                  <a:lnTo>
                    <a:pt x="492" y="441"/>
                  </a:lnTo>
                  <a:lnTo>
                    <a:pt x="380" y="505"/>
                  </a:lnTo>
                  <a:lnTo>
                    <a:pt x="269" y="570"/>
                  </a:lnTo>
                  <a:lnTo>
                    <a:pt x="157" y="505"/>
                  </a:lnTo>
                  <a:lnTo>
                    <a:pt x="46" y="441"/>
                  </a:lnTo>
                  <a:lnTo>
                    <a:pt x="46" y="311"/>
                  </a:lnTo>
                  <a:lnTo>
                    <a:pt x="46" y="182"/>
                  </a:lnTo>
                  <a:lnTo>
                    <a:pt x="157" y="117"/>
                  </a:lnTo>
                  <a:lnTo>
                    <a:pt x="269" y="53"/>
                  </a:lnTo>
                  <a:close/>
                  <a:moveTo>
                    <a:pt x="215" y="455"/>
                  </a:moveTo>
                  <a:lnTo>
                    <a:pt x="367" y="455"/>
                  </a:lnTo>
                  <a:cubicBezTo>
                    <a:pt x="371" y="455"/>
                    <a:pt x="375" y="458"/>
                    <a:pt x="375" y="463"/>
                  </a:cubicBezTo>
                  <a:cubicBezTo>
                    <a:pt x="375" y="467"/>
                    <a:pt x="371" y="471"/>
                    <a:pt x="367" y="471"/>
                  </a:cubicBezTo>
                  <a:lnTo>
                    <a:pt x="215" y="471"/>
                  </a:lnTo>
                  <a:cubicBezTo>
                    <a:pt x="211" y="471"/>
                    <a:pt x="207" y="467"/>
                    <a:pt x="207" y="463"/>
                  </a:cubicBezTo>
                  <a:cubicBezTo>
                    <a:pt x="207" y="458"/>
                    <a:pt x="211" y="455"/>
                    <a:pt x="215" y="455"/>
                  </a:cubicBezTo>
                  <a:close/>
                  <a:moveTo>
                    <a:pt x="218" y="380"/>
                  </a:moveTo>
                  <a:lnTo>
                    <a:pt x="302" y="242"/>
                  </a:lnTo>
                  <a:lnTo>
                    <a:pt x="331" y="260"/>
                  </a:lnTo>
                  <a:lnTo>
                    <a:pt x="248" y="398"/>
                  </a:lnTo>
                  <a:lnTo>
                    <a:pt x="218" y="380"/>
                  </a:lnTo>
                  <a:close/>
                  <a:moveTo>
                    <a:pt x="159" y="344"/>
                  </a:moveTo>
                  <a:lnTo>
                    <a:pt x="243" y="207"/>
                  </a:lnTo>
                  <a:lnTo>
                    <a:pt x="272" y="224"/>
                  </a:lnTo>
                  <a:lnTo>
                    <a:pt x="189" y="362"/>
                  </a:lnTo>
                  <a:lnTo>
                    <a:pt x="159" y="344"/>
                  </a:lnTo>
                  <a:close/>
                  <a:moveTo>
                    <a:pt x="146" y="456"/>
                  </a:moveTo>
                  <a:lnTo>
                    <a:pt x="154" y="387"/>
                  </a:lnTo>
                  <a:lnTo>
                    <a:pt x="211" y="422"/>
                  </a:lnTo>
                  <a:lnTo>
                    <a:pt x="155" y="461"/>
                  </a:lnTo>
                  <a:cubicBezTo>
                    <a:pt x="149" y="465"/>
                    <a:pt x="145" y="463"/>
                    <a:pt x="146" y="456"/>
                  </a:cubicBezTo>
                  <a:close/>
                  <a:moveTo>
                    <a:pt x="266" y="168"/>
                  </a:moveTo>
                  <a:lnTo>
                    <a:pt x="253" y="188"/>
                  </a:lnTo>
                  <a:lnTo>
                    <a:pt x="342" y="242"/>
                  </a:lnTo>
                  <a:lnTo>
                    <a:pt x="354" y="222"/>
                  </a:lnTo>
                  <a:lnTo>
                    <a:pt x="266" y="168"/>
                  </a:lnTo>
                  <a:close/>
                  <a:moveTo>
                    <a:pt x="285" y="138"/>
                  </a:moveTo>
                  <a:cubicBezTo>
                    <a:pt x="290" y="129"/>
                    <a:pt x="302" y="126"/>
                    <a:pt x="311" y="131"/>
                  </a:cubicBezTo>
                  <a:lnTo>
                    <a:pt x="366" y="165"/>
                  </a:lnTo>
                  <a:cubicBezTo>
                    <a:pt x="375" y="170"/>
                    <a:pt x="378" y="182"/>
                    <a:pt x="373" y="191"/>
                  </a:cubicBezTo>
                  <a:lnTo>
                    <a:pt x="365" y="204"/>
                  </a:lnTo>
                  <a:lnTo>
                    <a:pt x="277" y="150"/>
                  </a:lnTo>
                  <a:lnTo>
                    <a:pt x="285" y="1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289155" y="971436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CN" altLang="en-US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专用客户端配置及使用</a:t>
              </a:r>
              <a:endParaRPr lang="zh-CN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0"/>
          <p:cNvSpPr txBox="1"/>
          <p:nvPr/>
        </p:nvSpPr>
        <p:spPr>
          <a:xfrm>
            <a:off x="2354759" y="1518052"/>
            <a:ext cx="75825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>
                <a:solidFill>
                  <a:srgbClr val="FF0000"/>
                </a:solidFill>
              </a:rPr>
              <a:t>下载客户端软件</a:t>
            </a:r>
          </a:p>
        </p:txBody>
      </p:sp>
      <p:sp>
        <p:nvSpPr>
          <p:cNvPr id="3" name="Oval 13"/>
          <p:cNvSpPr>
            <a:spLocks noChangeArrowheads="1"/>
          </p:cNvSpPr>
          <p:nvPr/>
        </p:nvSpPr>
        <p:spPr bwMode="auto">
          <a:xfrm>
            <a:off x="1706687" y="1484784"/>
            <a:ext cx="496699" cy="468764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en-US" altLang="zh-CN" sz="24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2204864"/>
            <a:ext cx="8229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83028" y="4725144"/>
            <a:ext cx="8330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&gt;  </a:t>
            </a:r>
            <a:r>
              <a:rPr lang="zh-CN" altLang="en-US" dirty="0" smtClean="0">
                <a:solidFill>
                  <a:srgbClr val="FF0000"/>
                </a:solidFill>
              </a:rPr>
              <a:t>使用</a:t>
            </a:r>
            <a:r>
              <a:rPr lang="en-US" altLang="zh-CN" dirty="0" smtClean="0">
                <a:solidFill>
                  <a:srgbClr val="FF0000"/>
                </a:solidFill>
              </a:rPr>
              <a:t>WINDOWS</a:t>
            </a:r>
            <a:r>
              <a:rPr lang="zh-CN" altLang="en-US" dirty="0" smtClean="0">
                <a:solidFill>
                  <a:srgbClr val="FF0000"/>
                </a:solidFill>
              </a:rPr>
              <a:t>资源管理器打开</a:t>
            </a:r>
            <a:r>
              <a:rPr lang="en-US" altLang="zh-CN" dirty="0" smtClean="0">
                <a:solidFill>
                  <a:srgbClr val="FF0000"/>
                </a:solidFill>
              </a:rPr>
              <a:t>FTP</a:t>
            </a:r>
            <a:r>
              <a:rPr lang="zh-CN" altLang="en-US" dirty="0" smtClean="0">
                <a:solidFill>
                  <a:srgbClr val="FF0000"/>
                </a:solidFill>
              </a:rPr>
              <a:t>服务器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75425" y="5085184"/>
            <a:ext cx="8330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&gt;  </a:t>
            </a:r>
            <a:r>
              <a:rPr lang="zh-CN" altLang="en-US" dirty="0" smtClean="0">
                <a:solidFill>
                  <a:srgbClr val="FF0000"/>
                </a:solidFill>
              </a:rPr>
              <a:t>打开 共享资源 </a:t>
            </a:r>
            <a:r>
              <a:rPr lang="en-US" altLang="zh-CN" dirty="0" smtClean="0">
                <a:solidFill>
                  <a:srgbClr val="FF0000"/>
                </a:solidFill>
              </a:rPr>
              <a:t>-&gt; </a:t>
            </a:r>
            <a:r>
              <a:rPr lang="zh-CN" altLang="en-US" dirty="0" smtClean="0">
                <a:solidFill>
                  <a:srgbClr val="FF0000"/>
                </a:solidFill>
              </a:rPr>
              <a:t>常用软件 </a:t>
            </a:r>
            <a:r>
              <a:rPr lang="en-US" altLang="zh-CN" dirty="0" smtClean="0">
                <a:solidFill>
                  <a:srgbClr val="FF0000"/>
                </a:solidFill>
              </a:rPr>
              <a:t>-&gt; </a:t>
            </a:r>
            <a:r>
              <a:rPr lang="zh-CN" altLang="en-US" dirty="0" smtClean="0">
                <a:solidFill>
                  <a:srgbClr val="FF0000"/>
                </a:solidFill>
              </a:rPr>
              <a:t>上传下载 路径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73150" y="5445224"/>
            <a:ext cx="8330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&gt;  </a:t>
            </a:r>
            <a:r>
              <a:rPr lang="zh-CN" altLang="en-US" dirty="0" smtClean="0">
                <a:solidFill>
                  <a:srgbClr val="FF0000"/>
                </a:solidFill>
              </a:rPr>
              <a:t>找到该路径下 “</a:t>
            </a:r>
            <a:r>
              <a:rPr lang="en-US" altLang="zh-CN" dirty="0" smtClean="0">
                <a:solidFill>
                  <a:srgbClr val="FF0000"/>
                </a:solidFill>
              </a:rPr>
              <a:t>FTP</a:t>
            </a:r>
            <a:r>
              <a:rPr lang="zh-CN" altLang="en-US" dirty="0" smtClean="0">
                <a:solidFill>
                  <a:srgbClr val="FF0000"/>
                </a:solidFill>
              </a:rPr>
              <a:t>客户端” 下载到自己电脑即可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4" name="Picture 2" descr="C:\Users\Mr.wu\Desktop\学校logo\校徽中英文全称（三个板式）_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23" y="641967"/>
            <a:ext cx="2180734" cy="41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791350" y="884779"/>
            <a:ext cx="2990795" cy="525463"/>
            <a:chOff x="791350" y="884779"/>
            <a:chExt cx="2990795" cy="525463"/>
          </a:xfrm>
        </p:grpSpPr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791350" y="884779"/>
              <a:ext cx="441325" cy="525463"/>
            </a:xfrm>
            <a:custGeom>
              <a:avLst/>
              <a:gdLst>
                <a:gd name="T0" fmla="*/ 269 w 537"/>
                <a:gd name="T1" fmla="*/ 0 h 623"/>
                <a:gd name="T2" fmla="*/ 403 w 537"/>
                <a:gd name="T3" fmla="*/ 78 h 623"/>
                <a:gd name="T4" fmla="*/ 537 w 537"/>
                <a:gd name="T5" fmla="*/ 156 h 623"/>
                <a:gd name="T6" fmla="*/ 537 w 537"/>
                <a:gd name="T7" fmla="*/ 311 h 623"/>
                <a:gd name="T8" fmla="*/ 537 w 537"/>
                <a:gd name="T9" fmla="*/ 467 h 623"/>
                <a:gd name="T10" fmla="*/ 403 w 537"/>
                <a:gd name="T11" fmla="*/ 545 h 623"/>
                <a:gd name="T12" fmla="*/ 269 w 537"/>
                <a:gd name="T13" fmla="*/ 623 h 623"/>
                <a:gd name="T14" fmla="*/ 134 w 537"/>
                <a:gd name="T15" fmla="*/ 545 h 623"/>
                <a:gd name="T16" fmla="*/ 0 w 537"/>
                <a:gd name="T17" fmla="*/ 467 h 623"/>
                <a:gd name="T18" fmla="*/ 0 w 537"/>
                <a:gd name="T19" fmla="*/ 311 h 623"/>
                <a:gd name="T20" fmla="*/ 0 w 537"/>
                <a:gd name="T21" fmla="*/ 156 h 623"/>
                <a:gd name="T22" fmla="*/ 134 w 537"/>
                <a:gd name="T23" fmla="*/ 78 h 623"/>
                <a:gd name="T24" fmla="*/ 269 w 537"/>
                <a:gd name="T25" fmla="*/ 0 h 623"/>
                <a:gd name="T26" fmla="*/ 269 w 537"/>
                <a:gd name="T27" fmla="*/ 53 h 623"/>
                <a:gd name="T28" fmla="*/ 380 w 537"/>
                <a:gd name="T29" fmla="*/ 117 h 623"/>
                <a:gd name="T30" fmla="*/ 492 w 537"/>
                <a:gd name="T31" fmla="*/ 182 h 623"/>
                <a:gd name="T32" fmla="*/ 492 w 537"/>
                <a:gd name="T33" fmla="*/ 311 h 623"/>
                <a:gd name="T34" fmla="*/ 492 w 537"/>
                <a:gd name="T35" fmla="*/ 441 h 623"/>
                <a:gd name="T36" fmla="*/ 380 w 537"/>
                <a:gd name="T37" fmla="*/ 505 h 623"/>
                <a:gd name="T38" fmla="*/ 269 w 537"/>
                <a:gd name="T39" fmla="*/ 570 h 623"/>
                <a:gd name="T40" fmla="*/ 157 w 537"/>
                <a:gd name="T41" fmla="*/ 505 h 623"/>
                <a:gd name="T42" fmla="*/ 46 w 537"/>
                <a:gd name="T43" fmla="*/ 441 h 623"/>
                <a:gd name="T44" fmla="*/ 46 w 537"/>
                <a:gd name="T45" fmla="*/ 311 h 623"/>
                <a:gd name="T46" fmla="*/ 46 w 537"/>
                <a:gd name="T47" fmla="*/ 182 h 623"/>
                <a:gd name="T48" fmla="*/ 157 w 537"/>
                <a:gd name="T49" fmla="*/ 117 h 623"/>
                <a:gd name="T50" fmla="*/ 269 w 537"/>
                <a:gd name="T51" fmla="*/ 53 h 623"/>
                <a:gd name="T52" fmla="*/ 215 w 537"/>
                <a:gd name="T53" fmla="*/ 455 h 623"/>
                <a:gd name="T54" fmla="*/ 367 w 537"/>
                <a:gd name="T55" fmla="*/ 455 h 623"/>
                <a:gd name="T56" fmla="*/ 375 w 537"/>
                <a:gd name="T57" fmla="*/ 463 h 623"/>
                <a:gd name="T58" fmla="*/ 367 w 537"/>
                <a:gd name="T59" fmla="*/ 471 h 623"/>
                <a:gd name="T60" fmla="*/ 215 w 537"/>
                <a:gd name="T61" fmla="*/ 471 h 623"/>
                <a:gd name="T62" fmla="*/ 207 w 537"/>
                <a:gd name="T63" fmla="*/ 463 h 623"/>
                <a:gd name="T64" fmla="*/ 215 w 537"/>
                <a:gd name="T65" fmla="*/ 455 h 623"/>
                <a:gd name="T66" fmla="*/ 218 w 537"/>
                <a:gd name="T67" fmla="*/ 380 h 623"/>
                <a:gd name="T68" fmla="*/ 302 w 537"/>
                <a:gd name="T69" fmla="*/ 242 h 623"/>
                <a:gd name="T70" fmla="*/ 331 w 537"/>
                <a:gd name="T71" fmla="*/ 260 h 623"/>
                <a:gd name="T72" fmla="*/ 248 w 537"/>
                <a:gd name="T73" fmla="*/ 398 h 623"/>
                <a:gd name="T74" fmla="*/ 218 w 537"/>
                <a:gd name="T75" fmla="*/ 380 h 623"/>
                <a:gd name="T76" fmla="*/ 159 w 537"/>
                <a:gd name="T77" fmla="*/ 344 h 623"/>
                <a:gd name="T78" fmla="*/ 243 w 537"/>
                <a:gd name="T79" fmla="*/ 207 h 623"/>
                <a:gd name="T80" fmla="*/ 272 w 537"/>
                <a:gd name="T81" fmla="*/ 224 h 623"/>
                <a:gd name="T82" fmla="*/ 189 w 537"/>
                <a:gd name="T83" fmla="*/ 362 h 623"/>
                <a:gd name="T84" fmla="*/ 159 w 537"/>
                <a:gd name="T85" fmla="*/ 344 h 623"/>
                <a:gd name="T86" fmla="*/ 146 w 537"/>
                <a:gd name="T87" fmla="*/ 456 h 623"/>
                <a:gd name="T88" fmla="*/ 154 w 537"/>
                <a:gd name="T89" fmla="*/ 387 h 623"/>
                <a:gd name="T90" fmla="*/ 211 w 537"/>
                <a:gd name="T91" fmla="*/ 422 h 623"/>
                <a:gd name="T92" fmla="*/ 155 w 537"/>
                <a:gd name="T93" fmla="*/ 461 h 623"/>
                <a:gd name="T94" fmla="*/ 146 w 537"/>
                <a:gd name="T95" fmla="*/ 456 h 623"/>
                <a:gd name="T96" fmla="*/ 266 w 537"/>
                <a:gd name="T97" fmla="*/ 168 h 623"/>
                <a:gd name="T98" fmla="*/ 253 w 537"/>
                <a:gd name="T99" fmla="*/ 188 h 623"/>
                <a:gd name="T100" fmla="*/ 342 w 537"/>
                <a:gd name="T101" fmla="*/ 242 h 623"/>
                <a:gd name="T102" fmla="*/ 354 w 537"/>
                <a:gd name="T103" fmla="*/ 222 h 623"/>
                <a:gd name="T104" fmla="*/ 266 w 537"/>
                <a:gd name="T105" fmla="*/ 168 h 623"/>
                <a:gd name="T106" fmla="*/ 285 w 537"/>
                <a:gd name="T107" fmla="*/ 138 h 623"/>
                <a:gd name="T108" fmla="*/ 311 w 537"/>
                <a:gd name="T109" fmla="*/ 131 h 623"/>
                <a:gd name="T110" fmla="*/ 366 w 537"/>
                <a:gd name="T111" fmla="*/ 165 h 623"/>
                <a:gd name="T112" fmla="*/ 373 w 537"/>
                <a:gd name="T113" fmla="*/ 191 h 623"/>
                <a:gd name="T114" fmla="*/ 365 w 537"/>
                <a:gd name="T115" fmla="*/ 204 h 623"/>
                <a:gd name="T116" fmla="*/ 277 w 537"/>
                <a:gd name="T117" fmla="*/ 150 h 623"/>
                <a:gd name="T118" fmla="*/ 285 w 537"/>
                <a:gd name="T119" fmla="*/ 138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7" h="623">
                  <a:moveTo>
                    <a:pt x="269" y="0"/>
                  </a:moveTo>
                  <a:lnTo>
                    <a:pt x="403" y="78"/>
                  </a:lnTo>
                  <a:lnTo>
                    <a:pt x="537" y="156"/>
                  </a:lnTo>
                  <a:lnTo>
                    <a:pt x="537" y="311"/>
                  </a:lnTo>
                  <a:lnTo>
                    <a:pt x="537" y="467"/>
                  </a:lnTo>
                  <a:lnTo>
                    <a:pt x="403" y="545"/>
                  </a:lnTo>
                  <a:lnTo>
                    <a:pt x="269" y="623"/>
                  </a:lnTo>
                  <a:lnTo>
                    <a:pt x="134" y="545"/>
                  </a:lnTo>
                  <a:lnTo>
                    <a:pt x="0" y="467"/>
                  </a:lnTo>
                  <a:lnTo>
                    <a:pt x="0" y="311"/>
                  </a:lnTo>
                  <a:lnTo>
                    <a:pt x="0" y="156"/>
                  </a:lnTo>
                  <a:lnTo>
                    <a:pt x="134" y="78"/>
                  </a:lnTo>
                  <a:lnTo>
                    <a:pt x="269" y="0"/>
                  </a:lnTo>
                  <a:close/>
                  <a:moveTo>
                    <a:pt x="269" y="53"/>
                  </a:moveTo>
                  <a:lnTo>
                    <a:pt x="380" y="117"/>
                  </a:lnTo>
                  <a:lnTo>
                    <a:pt x="492" y="182"/>
                  </a:lnTo>
                  <a:lnTo>
                    <a:pt x="492" y="311"/>
                  </a:lnTo>
                  <a:lnTo>
                    <a:pt x="492" y="441"/>
                  </a:lnTo>
                  <a:lnTo>
                    <a:pt x="380" y="505"/>
                  </a:lnTo>
                  <a:lnTo>
                    <a:pt x="269" y="570"/>
                  </a:lnTo>
                  <a:lnTo>
                    <a:pt x="157" y="505"/>
                  </a:lnTo>
                  <a:lnTo>
                    <a:pt x="46" y="441"/>
                  </a:lnTo>
                  <a:lnTo>
                    <a:pt x="46" y="311"/>
                  </a:lnTo>
                  <a:lnTo>
                    <a:pt x="46" y="182"/>
                  </a:lnTo>
                  <a:lnTo>
                    <a:pt x="157" y="117"/>
                  </a:lnTo>
                  <a:lnTo>
                    <a:pt x="269" y="53"/>
                  </a:lnTo>
                  <a:close/>
                  <a:moveTo>
                    <a:pt x="215" y="455"/>
                  </a:moveTo>
                  <a:lnTo>
                    <a:pt x="367" y="455"/>
                  </a:lnTo>
                  <a:cubicBezTo>
                    <a:pt x="371" y="455"/>
                    <a:pt x="375" y="458"/>
                    <a:pt x="375" y="463"/>
                  </a:cubicBezTo>
                  <a:cubicBezTo>
                    <a:pt x="375" y="467"/>
                    <a:pt x="371" y="471"/>
                    <a:pt x="367" y="471"/>
                  </a:cubicBezTo>
                  <a:lnTo>
                    <a:pt x="215" y="471"/>
                  </a:lnTo>
                  <a:cubicBezTo>
                    <a:pt x="211" y="471"/>
                    <a:pt x="207" y="467"/>
                    <a:pt x="207" y="463"/>
                  </a:cubicBezTo>
                  <a:cubicBezTo>
                    <a:pt x="207" y="458"/>
                    <a:pt x="211" y="455"/>
                    <a:pt x="215" y="455"/>
                  </a:cubicBezTo>
                  <a:close/>
                  <a:moveTo>
                    <a:pt x="218" y="380"/>
                  </a:moveTo>
                  <a:lnTo>
                    <a:pt x="302" y="242"/>
                  </a:lnTo>
                  <a:lnTo>
                    <a:pt x="331" y="260"/>
                  </a:lnTo>
                  <a:lnTo>
                    <a:pt x="248" y="398"/>
                  </a:lnTo>
                  <a:lnTo>
                    <a:pt x="218" y="380"/>
                  </a:lnTo>
                  <a:close/>
                  <a:moveTo>
                    <a:pt x="159" y="344"/>
                  </a:moveTo>
                  <a:lnTo>
                    <a:pt x="243" y="207"/>
                  </a:lnTo>
                  <a:lnTo>
                    <a:pt x="272" y="224"/>
                  </a:lnTo>
                  <a:lnTo>
                    <a:pt x="189" y="362"/>
                  </a:lnTo>
                  <a:lnTo>
                    <a:pt x="159" y="344"/>
                  </a:lnTo>
                  <a:close/>
                  <a:moveTo>
                    <a:pt x="146" y="456"/>
                  </a:moveTo>
                  <a:lnTo>
                    <a:pt x="154" y="387"/>
                  </a:lnTo>
                  <a:lnTo>
                    <a:pt x="211" y="422"/>
                  </a:lnTo>
                  <a:lnTo>
                    <a:pt x="155" y="461"/>
                  </a:lnTo>
                  <a:cubicBezTo>
                    <a:pt x="149" y="465"/>
                    <a:pt x="145" y="463"/>
                    <a:pt x="146" y="456"/>
                  </a:cubicBezTo>
                  <a:close/>
                  <a:moveTo>
                    <a:pt x="266" y="168"/>
                  </a:moveTo>
                  <a:lnTo>
                    <a:pt x="253" y="188"/>
                  </a:lnTo>
                  <a:lnTo>
                    <a:pt x="342" y="242"/>
                  </a:lnTo>
                  <a:lnTo>
                    <a:pt x="354" y="222"/>
                  </a:lnTo>
                  <a:lnTo>
                    <a:pt x="266" y="168"/>
                  </a:lnTo>
                  <a:close/>
                  <a:moveTo>
                    <a:pt x="285" y="138"/>
                  </a:moveTo>
                  <a:cubicBezTo>
                    <a:pt x="290" y="129"/>
                    <a:pt x="302" y="126"/>
                    <a:pt x="311" y="131"/>
                  </a:cubicBezTo>
                  <a:lnTo>
                    <a:pt x="366" y="165"/>
                  </a:lnTo>
                  <a:cubicBezTo>
                    <a:pt x="375" y="170"/>
                    <a:pt x="378" y="182"/>
                    <a:pt x="373" y="191"/>
                  </a:cubicBezTo>
                  <a:lnTo>
                    <a:pt x="365" y="204"/>
                  </a:lnTo>
                  <a:lnTo>
                    <a:pt x="277" y="150"/>
                  </a:lnTo>
                  <a:lnTo>
                    <a:pt x="285" y="1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289155" y="971436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CN" altLang="en-US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专用客户端配置及使用</a:t>
              </a:r>
              <a:endParaRPr lang="zh-CN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0"/>
          <p:cNvSpPr txBox="1"/>
          <p:nvPr/>
        </p:nvSpPr>
        <p:spPr>
          <a:xfrm>
            <a:off x="2354759" y="1518052"/>
            <a:ext cx="75825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>
                <a:solidFill>
                  <a:srgbClr val="FF0000"/>
                </a:solidFill>
              </a:rPr>
              <a:t>打开客户端软件</a:t>
            </a:r>
            <a:endParaRPr lang="zh-CN" altLang="en-US" dirty="0" smtClean="0">
              <a:solidFill>
                <a:srgbClr val="FF0000"/>
              </a:solidFill>
            </a:endParaRPr>
          </a:p>
        </p:txBody>
      </p:sp>
      <p:sp>
        <p:nvSpPr>
          <p:cNvPr id="3" name="Oval 13"/>
          <p:cNvSpPr>
            <a:spLocks noChangeArrowheads="1"/>
          </p:cNvSpPr>
          <p:nvPr/>
        </p:nvSpPr>
        <p:spPr bwMode="auto">
          <a:xfrm>
            <a:off x="1706687" y="1484784"/>
            <a:ext cx="496699" cy="468764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en-US" altLang="zh-CN" sz="24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4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2631" y="1988840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&gt;</a:t>
            </a:r>
            <a:r>
              <a:rPr lang="zh-CN" altLang="en-US" sz="1600" dirty="0" smtClean="0">
                <a:solidFill>
                  <a:srgbClr val="FF0000"/>
                </a:solidFill>
              </a:rPr>
              <a:t>找到</a:t>
            </a:r>
            <a:r>
              <a:rPr lang="en-US" altLang="zh-CN" sz="1600" dirty="0" smtClean="0">
                <a:solidFill>
                  <a:srgbClr val="FF0000"/>
                </a:solidFill>
              </a:rPr>
              <a:t>FTP</a:t>
            </a:r>
            <a:r>
              <a:rPr lang="zh-CN" altLang="en-US" sz="1600" dirty="0" smtClean="0">
                <a:solidFill>
                  <a:srgbClr val="FF0000"/>
                </a:solidFill>
              </a:rPr>
              <a:t>客户端目录中的“东高</a:t>
            </a:r>
            <a:r>
              <a:rPr lang="en-US" altLang="zh-CN" sz="1600" dirty="0" smtClean="0">
                <a:solidFill>
                  <a:srgbClr val="FF0000"/>
                </a:solidFill>
              </a:rPr>
              <a:t>FTP</a:t>
            </a:r>
            <a:r>
              <a:rPr lang="zh-CN" altLang="en-US" sz="1600" dirty="0" smtClean="0">
                <a:solidFill>
                  <a:srgbClr val="FF0000"/>
                </a:solidFill>
              </a:rPr>
              <a:t>客户端</a:t>
            </a:r>
            <a:r>
              <a:rPr lang="en-US" altLang="zh-CN" sz="1600" dirty="0" smtClean="0">
                <a:solidFill>
                  <a:srgbClr val="FF0000"/>
                </a:solidFill>
              </a:rPr>
              <a:t>.exe</a:t>
            </a:r>
            <a:r>
              <a:rPr lang="zh-CN" altLang="en-US" sz="1600" dirty="0" smtClean="0">
                <a:solidFill>
                  <a:srgbClr val="FF0000"/>
                </a:solidFill>
              </a:rPr>
              <a:t>”双击即可运行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639" y="2492896"/>
            <a:ext cx="4794169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263" y="2492896"/>
            <a:ext cx="564852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243191" y="1940273"/>
            <a:ext cx="4392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&gt;</a:t>
            </a:r>
            <a:r>
              <a:rPr lang="zh-CN" altLang="en-US" sz="1600" dirty="0" smtClean="0">
                <a:solidFill>
                  <a:srgbClr val="FF0000"/>
                </a:solidFill>
              </a:rPr>
              <a:t>客户端运行界面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pic>
        <p:nvPicPr>
          <p:cNvPr id="17" name="Picture 2" descr="C:\Users\Mr.wu\Desktop\学校logo\校徽中英文全称（三个板式）_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23" y="641967"/>
            <a:ext cx="2180734" cy="41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31227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791350" y="884779"/>
            <a:ext cx="2990795" cy="525463"/>
            <a:chOff x="791350" y="884779"/>
            <a:chExt cx="2990795" cy="525463"/>
          </a:xfrm>
        </p:grpSpPr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791350" y="884779"/>
              <a:ext cx="441325" cy="525463"/>
            </a:xfrm>
            <a:custGeom>
              <a:avLst/>
              <a:gdLst>
                <a:gd name="T0" fmla="*/ 269 w 537"/>
                <a:gd name="T1" fmla="*/ 0 h 623"/>
                <a:gd name="T2" fmla="*/ 403 w 537"/>
                <a:gd name="T3" fmla="*/ 78 h 623"/>
                <a:gd name="T4" fmla="*/ 537 w 537"/>
                <a:gd name="T5" fmla="*/ 156 h 623"/>
                <a:gd name="T6" fmla="*/ 537 w 537"/>
                <a:gd name="T7" fmla="*/ 311 h 623"/>
                <a:gd name="T8" fmla="*/ 537 w 537"/>
                <a:gd name="T9" fmla="*/ 467 h 623"/>
                <a:gd name="T10" fmla="*/ 403 w 537"/>
                <a:gd name="T11" fmla="*/ 545 h 623"/>
                <a:gd name="T12" fmla="*/ 269 w 537"/>
                <a:gd name="T13" fmla="*/ 623 h 623"/>
                <a:gd name="T14" fmla="*/ 134 w 537"/>
                <a:gd name="T15" fmla="*/ 545 h 623"/>
                <a:gd name="T16" fmla="*/ 0 w 537"/>
                <a:gd name="T17" fmla="*/ 467 h 623"/>
                <a:gd name="T18" fmla="*/ 0 w 537"/>
                <a:gd name="T19" fmla="*/ 311 h 623"/>
                <a:gd name="T20" fmla="*/ 0 w 537"/>
                <a:gd name="T21" fmla="*/ 156 h 623"/>
                <a:gd name="T22" fmla="*/ 134 w 537"/>
                <a:gd name="T23" fmla="*/ 78 h 623"/>
                <a:gd name="T24" fmla="*/ 269 w 537"/>
                <a:gd name="T25" fmla="*/ 0 h 623"/>
                <a:gd name="T26" fmla="*/ 269 w 537"/>
                <a:gd name="T27" fmla="*/ 53 h 623"/>
                <a:gd name="T28" fmla="*/ 380 w 537"/>
                <a:gd name="T29" fmla="*/ 117 h 623"/>
                <a:gd name="T30" fmla="*/ 492 w 537"/>
                <a:gd name="T31" fmla="*/ 182 h 623"/>
                <a:gd name="T32" fmla="*/ 492 w 537"/>
                <a:gd name="T33" fmla="*/ 311 h 623"/>
                <a:gd name="T34" fmla="*/ 492 w 537"/>
                <a:gd name="T35" fmla="*/ 441 h 623"/>
                <a:gd name="T36" fmla="*/ 380 w 537"/>
                <a:gd name="T37" fmla="*/ 505 h 623"/>
                <a:gd name="T38" fmla="*/ 269 w 537"/>
                <a:gd name="T39" fmla="*/ 570 h 623"/>
                <a:gd name="T40" fmla="*/ 157 w 537"/>
                <a:gd name="T41" fmla="*/ 505 h 623"/>
                <a:gd name="T42" fmla="*/ 46 w 537"/>
                <a:gd name="T43" fmla="*/ 441 h 623"/>
                <a:gd name="T44" fmla="*/ 46 w 537"/>
                <a:gd name="T45" fmla="*/ 311 h 623"/>
                <a:gd name="T46" fmla="*/ 46 w 537"/>
                <a:gd name="T47" fmla="*/ 182 h 623"/>
                <a:gd name="T48" fmla="*/ 157 w 537"/>
                <a:gd name="T49" fmla="*/ 117 h 623"/>
                <a:gd name="T50" fmla="*/ 269 w 537"/>
                <a:gd name="T51" fmla="*/ 53 h 623"/>
                <a:gd name="T52" fmla="*/ 215 w 537"/>
                <a:gd name="T53" fmla="*/ 455 h 623"/>
                <a:gd name="T54" fmla="*/ 367 w 537"/>
                <a:gd name="T55" fmla="*/ 455 h 623"/>
                <a:gd name="T56" fmla="*/ 375 w 537"/>
                <a:gd name="T57" fmla="*/ 463 h 623"/>
                <a:gd name="T58" fmla="*/ 367 w 537"/>
                <a:gd name="T59" fmla="*/ 471 h 623"/>
                <a:gd name="T60" fmla="*/ 215 w 537"/>
                <a:gd name="T61" fmla="*/ 471 h 623"/>
                <a:gd name="T62" fmla="*/ 207 w 537"/>
                <a:gd name="T63" fmla="*/ 463 h 623"/>
                <a:gd name="T64" fmla="*/ 215 w 537"/>
                <a:gd name="T65" fmla="*/ 455 h 623"/>
                <a:gd name="T66" fmla="*/ 218 w 537"/>
                <a:gd name="T67" fmla="*/ 380 h 623"/>
                <a:gd name="T68" fmla="*/ 302 w 537"/>
                <a:gd name="T69" fmla="*/ 242 h 623"/>
                <a:gd name="T70" fmla="*/ 331 w 537"/>
                <a:gd name="T71" fmla="*/ 260 h 623"/>
                <a:gd name="T72" fmla="*/ 248 w 537"/>
                <a:gd name="T73" fmla="*/ 398 h 623"/>
                <a:gd name="T74" fmla="*/ 218 w 537"/>
                <a:gd name="T75" fmla="*/ 380 h 623"/>
                <a:gd name="T76" fmla="*/ 159 w 537"/>
                <a:gd name="T77" fmla="*/ 344 h 623"/>
                <a:gd name="T78" fmla="*/ 243 w 537"/>
                <a:gd name="T79" fmla="*/ 207 h 623"/>
                <a:gd name="T80" fmla="*/ 272 w 537"/>
                <a:gd name="T81" fmla="*/ 224 h 623"/>
                <a:gd name="T82" fmla="*/ 189 w 537"/>
                <a:gd name="T83" fmla="*/ 362 h 623"/>
                <a:gd name="T84" fmla="*/ 159 w 537"/>
                <a:gd name="T85" fmla="*/ 344 h 623"/>
                <a:gd name="T86" fmla="*/ 146 w 537"/>
                <a:gd name="T87" fmla="*/ 456 h 623"/>
                <a:gd name="T88" fmla="*/ 154 w 537"/>
                <a:gd name="T89" fmla="*/ 387 h 623"/>
                <a:gd name="T90" fmla="*/ 211 w 537"/>
                <a:gd name="T91" fmla="*/ 422 h 623"/>
                <a:gd name="T92" fmla="*/ 155 w 537"/>
                <a:gd name="T93" fmla="*/ 461 h 623"/>
                <a:gd name="T94" fmla="*/ 146 w 537"/>
                <a:gd name="T95" fmla="*/ 456 h 623"/>
                <a:gd name="T96" fmla="*/ 266 w 537"/>
                <a:gd name="T97" fmla="*/ 168 h 623"/>
                <a:gd name="T98" fmla="*/ 253 w 537"/>
                <a:gd name="T99" fmla="*/ 188 h 623"/>
                <a:gd name="T100" fmla="*/ 342 w 537"/>
                <a:gd name="T101" fmla="*/ 242 h 623"/>
                <a:gd name="T102" fmla="*/ 354 w 537"/>
                <a:gd name="T103" fmla="*/ 222 h 623"/>
                <a:gd name="T104" fmla="*/ 266 w 537"/>
                <a:gd name="T105" fmla="*/ 168 h 623"/>
                <a:gd name="T106" fmla="*/ 285 w 537"/>
                <a:gd name="T107" fmla="*/ 138 h 623"/>
                <a:gd name="T108" fmla="*/ 311 w 537"/>
                <a:gd name="T109" fmla="*/ 131 h 623"/>
                <a:gd name="T110" fmla="*/ 366 w 537"/>
                <a:gd name="T111" fmla="*/ 165 h 623"/>
                <a:gd name="T112" fmla="*/ 373 w 537"/>
                <a:gd name="T113" fmla="*/ 191 h 623"/>
                <a:gd name="T114" fmla="*/ 365 w 537"/>
                <a:gd name="T115" fmla="*/ 204 h 623"/>
                <a:gd name="T116" fmla="*/ 277 w 537"/>
                <a:gd name="T117" fmla="*/ 150 h 623"/>
                <a:gd name="T118" fmla="*/ 285 w 537"/>
                <a:gd name="T119" fmla="*/ 138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7" h="623">
                  <a:moveTo>
                    <a:pt x="269" y="0"/>
                  </a:moveTo>
                  <a:lnTo>
                    <a:pt x="403" y="78"/>
                  </a:lnTo>
                  <a:lnTo>
                    <a:pt x="537" y="156"/>
                  </a:lnTo>
                  <a:lnTo>
                    <a:pt x="537" y="311"/>
                  </a:lnTo>
                  <a:lnTo>
                    <a:pt x="537" y="467"/>
                  </a:lnTo>
                  <a:lnTo>
                    <a:pt x="403" y="545"/>
                  </a:lnTo>
                  <a:lnTo>
                    <a:pt x="269" y="623"/>
                  </a:lnTo>
                  <a:lnTo>
                    <a:pt x="134" y="545"/>
                  </a:lnTo>
                  <a:lnTo>
                    <a:pt x="0" y="467"/>
                  </a:lnTo>
                  <a:lnTo>
                    <a:pt x="0" y="311"/>
                  </a:lnTo>
                  <a:lnTo>
                    <a:pt x="0" y="156"/>
                  </a:lnTo>
                  <a:lnTo>
                    <a:pt x="134" y="78"/>
                  </a:lnTo>
                  <a:lnTo>
                    <a:pt x="269" y="0"/>
                  </a:lnTo>
                  <a:close/>
                  <a:moveTo>
                    <a:pt x="269" y="53"/>
                  </a:moveTo>
                  <a:lnTo>
                    <a:pt x="380" y="117"/>
                  </a:lnTo>
                  <a:lnTo>
                    <a:pt x="492" y="182"/>
                  </a:lnTo>
                  <a:lnTo>
                    <a:pt x="492" y="311"/>
                  </a:lnTo>
                  <a:lnTo>
                    <a:pt x="492" y="441"/>
                  </a:lnTo>
                  <a:lnTo>
                    <a:pt x="380" y="505"/>
                  </a:lnTo>
                  <a:lnTo>
                    <a:pt x="269" y="570"/>
                  </a:lnTo>
                  <a:lnTo>
                    <a:pt x="157" y="505"/>
                  </a:lnTo>
                  <a:lnTo>
                    <a:pt x="46" y="441"/>
                  </a:lnTo>
                  <a:lnTo>
                    <a:pt x="46" y="311"/>
                  </a:lnTo>
                  <a:lnTo>
                    <a:pt x="46" y="182"/>
                  </a:lnTo>
                  <a:lnTo>
                    <a:pt x="157" y="117"/>
                  </a:lnTo>
                  <a:lnTo>
                    <a:pt x="269" y="53"/>
                  </a:lnTo>
                  <a:close/>
                  <a:moveTo>
                    <a:pt x="215" y="455"/>
                  </a:moveTo>
                  <a:lnTo>
                    <a:pt x="367" y="455"/>
                  </a:lnTo>
                  <a:cubicBezTo>
                    <a:pt x="371" y="455"/>
                    <a:pt x="375" y="458"/>
                    <a:pt x="375" y="463"/>
                  </a:cubicBezTo>
                  <a:cubicBezTo>
                    <a:pt x="375" y="467"/>
                    <a:pt x="371" y="471"/>
                    <a:pt x="367" y="471"/>
                  </a:cubicBezTo>
                  <a:lnTo>
                    <a:pt x="215" y="471"/>
                  </a:lnTo>
                  <a:cubicBezTo>
                    <a:pt x="211" y="471"/>
                    <a:pt x="207" y="467"/>
                    <a:pt x="207" y="463"/>
                  </a:cubicBezTo>
                  <a:cubicBezTo>
                    <a:pt x="207" y="458"/>
                    <a:pt x="211" y="455"/>
                    <a:pt x="215" y="455"/>
                  </a:cubicBezTo>
                  <a:close/>
                  <a:moveTo>
                    <a:pt x="218" y="380"/>
                  </a:moveTo>
                  <a:lnTo>
                    <a:pt x="302" y="242"/>
                  </a:lnTo>
                  <a:lnTo>
                    <a:pt x="331" y="260"/>
                  </a:lnTo>
                  <a:lnTo>
                    <a:pt x="248" y="398"/>
                  </a:lnTo>
                  <a:lnTo>
                    <a:pt x="218" y="380"/>
                  </a:lnTo>
                  <a:close/>
                  <a:moveTo>
                    <a:pt x="159" y="344"/>
                  </a:moveTo>
                  <a:lnTo>
                    <a:pt x="243" y="207"/>
                  </a:lnTo>
                  <a:lnTo>
                    <a:pt x="272" y="224"/>
                  </a:lnTo>
                  <a:lnTo>
                    <a:pt x="189" y="362"/>
                  </a:lnTo>
                  <a:lnTo>
                    <a:pt x="159" y="344"/>
                  </a:lnTo>
                  <a:close/>
                  <a:moveTo>
                    <a:pt x="146" y="456"/>
                  </a:moveTo>
                  <a:lnTo>
                    <a:pt x="154" y="387"/>
                  </a:lnTo>
                  <a:lnTo>
                    <a:pt x="211" y="422"/>
                  </a:lnTo>
                  <a:lnTo>
                    <a:pt x="155" y="461"/>
                  </a:lnTo>
                  <a:cubicBezTo>
                    <a:pt x="149" y="465"/>
                    <a:pt x="145" y="463"/>
                    <a:pt x="146" y="456"/>
                  </a:cubicBezTo>
                  <a:close/>
                  <a:moveTo>
                    <a:pt x="266" y="168"/>
                  </a:moveTo>
                  <a:lnTo>
                    <a:pt x="253" y="188"/>
                  </a:lnTo>
                  <a:lnTo>
                    <a:pt x="342" y="242"/>
                  </a:lnTo>
                  <a:lnTo>
                    <a:pt x="354" y="222"/>
                  </a:lnTo>
                  <a:lnTo>
                    <a:pt x="266" y="168"/>
                  </a:lnTo>
                  <a:close/>
                  <a:moveTo>
                    <a:pt x="285" y="138"/>
                  </a:moveTo>
                  <a:cubicBezTo>
                    <a:pt x="290" y="129"/>
                    <a:pt x="302" y="126"/>
                    <a:pt x="311" y="131"/>
                  </a:cubicBezTo>
                  <a:lnTo>
                    <a:pt x="366" y="165"/>
                  </a:lnTo>
                  <a:cubicBezTo>
                    <a:pt x="375" y="170"/>
                    <a:pt x="378" y="182"/>
                    <a:pt x="373" y="191"/>
                  </a:cubicBezTo>
                  <a:lnTo>
                    <a:pt x="365" y="204"/>
                  </a:lnTo>
                  <a:lnTo>
                    <a:pt x="277" y="150"/>
                  </a:lnTo>
                  <a:lnTo>
                    <a:pt x="285" y="1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289155" y="971436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CN" altLang="en-US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专用客户端配置及使用</a:t>
              </a:r>
              <a:endParaRPr lang="zh-CN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0"/>
          <p:cNvSpPr txBox="1"/>
          <p:nvPr/>
        </p:nvSpPr>
        <p:spPr>
          <a:xfrm>
            <a:off x="2354759" y="1374036"/>
            <a:ext cx="75825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>
                <a:solidFill>
                  <a:srgbClr val="FF0000"/>
                </a:solidFill>
              </a:rPr>
              <a:t>客户端软件界面介绍</a:t>
            </a:r>
            <a:endParaRPr lang="zh-CN" altLang="en-US" dirty="0" smtClean="0">
              <a:solidFill>
                <a:srgbClr val="FF0000"/>
              </a:solidFill>
            </a:endParaRPr>
          </a:p>
        </p:txBody>
      </p:sp>
      <p:sp>
        <p:nvSpPr>
          <p:cNvPr id="3" name="Oval 13"/>
          <p:cNvSpPr>
            <a:spLocks noChangeArrowheads="1"/>
          </p:cNvSpPr>
          <p:nvPr/>
        </p:nvSpPr>
        <p:spPr bwMode="auto">
          <a:xfrm>
            <a:off x="1706687" y="1340768"/>
            <a:ext cx="496699" cy="468764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en-US" altLang="zh-CN" sz="22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935" y="1772816"/>
            <a:ext cx="763284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4558" y="2204864"/>
            <a:ext cx="338437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 smtClean="0">
                <a:solidFill>
                  <a:srgbClr val="FF0000"/>
                </a:solidFill>
              </a:rPr>
              <a:t>1</a:t>
            </a:r>
            <a:r>
              <a:rPr lang="zh-CN" altLang="en-US" sz="1500" dirty="0" smtClean="0">
                <a:solidFill>
                  <a:srgbClr val="FF0000"/>
                </a:solidFill>
              </a:rPr>
              <a:t>、菜单、工具栏</a:t>
            </a:r>
            <a:endParaRPr lang="en-US" altLang="zh-CN" sz="1500" dirty="0" smtClean="0">
              <a:solidFill>
                <a:srgbClr val="FF0000"/>
              </a:solidFill>
            </a:endParaRPr>
          </a:p>
          <a:p>
            <a:endParaRPr lang="en-US" altLang="zh-CN" sz="1500" dirty="0" smtClean="0">
              <a:solidFill>
                <a:srgbClr val="FF0000"/>
              </a:solidFill>
            </a:endParaRPr>
          </a:p>
          <a:p>
            <a:r>
              <a:rPr lang="en-US" altLang="zh-CN" sz="1500" dirty="0" smtClean="0">
                <a:solidFill>
                  <a:srgbClr val="FF0000"/>
                </a:solidFill>
              </a:rPr>
              <a:t>2</a:t>
            </a:r>
            <a:r>
              <a:rPr lang="zh-CN" altLang="en-US" sz="1500" dirty="0" smtClean="0">
                <a:solidFill>
                  <a:srgbClr val="FF0000"/>
                </a:solidFill>
              </a:rPr>
              <a:t>、本地电脑目录浏览窗口</a:t>
            </a:r>
            <a:endParaRPr lang="en-US" altLang="zh-CN" sz="1500" dirty="0" smtClean="0">
              <a:solidFill>
                <a:srgbClr val="FF0000"/>
              </a:solidFill>
            </a:endParaRPr>
          </a:p>
          <a:p>
            <a:endParaRPr lang="en-US" altLang="zh-CN" sz="1500" dirty="0" smtClean="0">
              <a:solidFill>
                <a:srgbClr val="FF0000"/>
              </a:solidFill>
            </a:endParaRPr>
          </a:p>
          <a:p>
            <a:r>
              <a:rPr lang="en-US" altLang="zh-CN" sz="1500" dirty="0" smtClean="0">
                <a:solidFill>
                  <a:srgbClr val="FF0000"/>
                </a:solidFill>
              </a:rPr>
              <a:t>3</a:t>
            </a:r>
            <a:r>
              <a:rPr lang="zh-CN" altLang="en-US" sz="1500" dirty="0" smtClean="0">
                <a:solidFill>
                  <a:srgbClr val="FF0000"/>
                </a:solidFill>
              </a:rPr>
              <a:t>、服务器目录浏览窗口</a:t>
            </a:r>
            <a:endParaRPr lang="en-US" altLang="zh-CN" sz="1500" dirty="0" smtClean="0">
              <a:solidFill>
                <a:srgbClr val="FF0000"/>
              </a:solidFill>
            </a:endParaRPr>
          </a:p>
          <a:p>
            <a:endParaRPr lang="en-US" altLang="zh-CN" sz="1500" dirty="0" smtClean="0">
              <a:solidFill>
                <a:srgbClr val="FF0000"/>
              </a:solidFill>
            </a:endParaRPr>
          </a:p>
          <a:p>
            <a:r>
              <a:rPr lang="en-US" altLang="zh-CN" sz="1500" dirty="0" smtClean="0">
                <a:solidFill>
                  <a:srgbClr val="FF0000"/>
                </a:solidFill>
              </a:rPr>
              <a:t>4</a:t>
            </a:r>
            <a:r>
              <a:rPr lang="zh-CN" altLang="en-US" sz="1500" dirty="0" smtClean="0">
                <a:solidFill>
                  <a:srgbClr val="FF0000"/>
                </a:solidFill>
              </a:rPr>
              <a:t>、本地电脑当前目录内文件浏览窗口</a:t>
            </a:r>
            <a:endParaRPr lang="en-US" altLang="zh-CN" sz="1500" dirty="0" smtClean="0">
              <a:solidFill>
                <a:srgbClr val="FF0000"/>
              </a:solidFill>
            </a:endParaRPr>
          </a:p>
          <a:p>
            <a:endParaRPr lang="en-US" altLang="zh-CN" sz="1500" dirty="0" smtClean="0">
              <a:solidFill>
                <a:srgbClr val="FF0000"/>
              </a:solidFill>
            </a:endParaRPr>
          </a:p>
          <a:p>
            <a:r>
              <a:rPr lang="en-US" altLang="zh-CN" sz="1500" dirty="0" smtClean="0">
                <a:solidFill>
                  <a:srgbClr val="FF0000"/>
                </a:solidFill>
              </a:rPr>
              <a:t>5</a:t>
            </a:r>
            <a:r>
              <a:rPr lang="zh-CN" altLang="en-US" sz="1500" dirty="0" smtClean="0">
                <a:solidFill>
                  <a:srgbClr val="FF0000"/>
                </a:solidFill>
              </a:rPr>
              <a:t>、服务器当前目录内文件浏览窗口</a:t>
            </a:r>
            <a:endParaRPr lang="en-US" altLang="zh-CN" sz="1500" dirty="0" smtClean="0">
              <a:solidFill>
                <a:srgbClr val="FF0000"/>
              </a:solidFill>
            </a:endParaRPr>
          </a:p>
          <a:p>
            <a:endParaRPr lang="en-US" altLang="zh-CN" sz="1500" dirty="0" smtClean="0">
              <a:solidFill>
                <a:srgbClr val="FF0000"/>
              </a:solidFill>
            </a:endParaRPr>
          </a:p>
          <a:p>
            <a:r>
              <a:rPr lang="en-US" altLang="zh-CN" sz="1500" dirty="0" smtClean="0">
                <a:solidFill>
                  <a:srgbClr val="FF0000"/>
                </a:solidFill>
              </a:rPr>
              <a:t>6</a:t>
            </a:r>
            <a:r>
              <a:rPr lang="zh-CN" altLang="en-US" sz="1500" dirty="0" smtClean="0">
                <a:solidFill>
                  <a:srgbClr val="FF0000"/>
                </a:solidFill>
              </a:rPr>
              <a:t>、文件上传、下载进度显示窗口</a:t>
            </a:r>
            <a:endParaRPr lang="en-US" altLang="zh-CN" sz="1500" dirty="0" smtClean="0">
              <a:solidFill>
                <a:srgbClr val="FF0000"/>
              </a:solidFill>
            </a:endParaRPr>
          </a:p>
        </p:txBody>
      </p:sp>
      <p:pic>
        <p:nvPicPr>
          <p:cNvPr id="14" name="Picture 2" descr="C:\Users\Mr.wu\Desktop\学校logo\校徽中英文全称（三个板式）_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23" y="641967"/>
            <a:ext cx="2180734" cy="41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62141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791350" y="884779"/>
            <a:ext cx="2990795" cy="525463"/>
            <a:chOff x="791350" y="884779"/>
            <a:chExt cx="2990795" cy="525463"/>
          </a:xfrm>
        </p:grpSpPr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791350" y="884779"/>
              <a:ext cx="441325" cy="525463"/>
            </a:xfrm>
            <a:custGeom>
              <a:avLst/>
              <a:gdLst>
                <a:gd name="T0" fmla="*/ 269 w 537"/>
                <a:gd name="T1" fmla="*/ 0 h 623"/>
                <a:gd name="T2" fmla="*/ 403 w 537"/>
                <a:gd name="T3" fmla="*/ 78 h 623"/>
                <a:gd name="T4" fmla="*/ 537 w 537"/>
                <a:gd name="T5" fmla="*/ 156 h 623"/>
                <a:gd name="T6" fmla="*/ 537 w 537"/>
                <a:gd name="T7" fmla="*/ 311 h 623"/>
                <a:gd name="T8" fmla="*/ 537 w 537"/>
                <a:gd name="T9" fmla="*/ 467 h 623"/>
                <a:gd name="T10" fmla="*/ 403 w 537"/>
                <a:gd name="T11" fmla="*/ 545 h 623"/>
                <a:gd name="T12" fmla="*/ 269 w 537"/>
                <a:gd name="T13" fmla="*/ 623 h 623"/>
                <a:gd name="T14" fmla="*/ 134 w 537"/>
                <a:gd name="T15" fmla="*/ 545 h 623"/>
                <a:gd name="T16" fmla="*/ 0 w 537"/>
                <a:gd name="T17" fmla="*/ 467 h 623"/>
                <a:gd name="T18" fmla="*/ 0 w 537"/>
                <a:gd name="T19" fmla="*/ 311 h 623"/>
                <a:gd name="T20" fmla="*/ 0 w 537"/>
                <a:gd name="T21" fmla="*/ 156 h 623"/>
                <a:gd name="T22" fmla="*/ 134 w 537"/>
                <a:gd name="T23" fmla="*/ 78 h 623"/>
                <a:gd name="T24" fmla="*/ 269 w 537"/>
                <a:gd name="T25" fmla="*/ 0 h 623"/>
                <a:gd name="T26" fmla="*/ 269 w 537"/>
                <a:gd name="T27" fmla="*/ 53 h 623"/>
                <a:gd name="T28" fmla="*/ 380 w 537"/>
                <a:gd name="T29" fmla="*/ 117 h 623"/>
                <a:gd name="T30" fmla="*/ 492 w 537"/>
                <a:gd name="T31" fmla="*/ 182 h 623"/>
                <a:gd name="T32" fmla="*/ 492 w 537"/>
                <a:gd name="T33" fmla="*/ 311 h 623"/>
                <a:gd name="T34" fmla="*/ 492 w 537"/>
                <a:gd name="T35" fmla="*/ 441 h 623"/>
                <a:gd name="T36" fmla="*/ 380 w 537"/>
                <a:gd name="T37" fmla="*/ 505 h 623"/>
                <a:gd name="T38" fmla="*/ 269 w 537"/>
                <a:gd name="T39" fmla="*/ 570 h 623"/>
                <a:gd name="T40" fmla="*/ 157 w 537"/>
                <a:gd name="T41" fmla="*/ 505 h 623"/>
                <a:gd name="T42" fmla="*/ 46 w 537"/>
                <a:gd name="T43" fmla="*/ 441 h 623"/>
                <a:gd name="T44" fmla="*/ 46 w 537"/>
                <a:gd name="T45" fmla="*/ 311 h 623"/>
                <a:gd name="T46" fmla="*/ 46 w 537"/>
                <a:gd name="T47" fmla="*/ 182 h 623"/>
                <a:gd name="T48" fmla="*/ 157 w 537"/>
                <a:gd name="T49" fmla="*/ 117 h 623"/>
                <a:gd name="T50" fmla="*/ 269 w 537"/>
                <a:gd name="T51" fmla="*/ 53 h 623"/>
                <a:gd name="T52" fmla="*/ 215 w 537"/>
                <a:gd name="T53" fmla="*/ 455 h 623"/>
                <a:gd name="T54" fmla="*/ 367 w 537"/>
                <a:gd name="T55" fmla="*/ 455 h 623"/>
                <a:gd name="T56" fmla="*/ 375 w 537"/>
                <a:gd name="T57" fmla="*/ 463 h 623"/>
                <a:gd name="T58" fmla="*/ 367 w 537"/>
                <a:gd name="T59" fmla="*/ 471 h 623"/>
                <a:gd name="T60" fmla="*/ 215 w 537"/>
                <a:gd name="T61" fmla="*/ 471 h 623"/>
                <a:gd name="T62" fmla="*/ 207 w 537"/>
                <a:gd name="T63" fmla="*/ 463 h 623"/>
                <a:gd name="T64" fmla="*/ 215 w 537"/>
                <a:gd name="T65" fmla="*/ 455 h 623"/>
                <a:gd name="T66" fmla="*/ 218 w 537"/>
                <a:gd name="T67" fmla="*/ 380 h 623"/>
                <a:gd name="T68" fmla="*/ 302 w 537"/>
                <a:gd name="T69" fmla="*/ 242 h 623"/>
                <a:gd name="T70" fmla="*/ 331 w 537"/>
                <a:gd name="T71" fmla="*/ 260 h 623"/>
                <a:gd name="T72" fmla="*/ 248 w 537"/>
                <a:gd name="T73" fmla="*/ 398 h 623"/>
                <a:gd name="T74" fmla="*/ 218 w 537"/>
                <a:gd name="T75" fmla="*/ 380 h 623"/>
                <a:gd name="T76" fmla="*/ 159 w 537"/>
                <a:gd name="T77" fmla="*/ 344 h 623"/>
                <a:gd name="T78" fmla="*/ 243 w 537"/>
                <a:gd name="T79" fmla="*/ 207 h 623"/>
                <a:gd name="T80" fmla="*/ 272 w 537"/>
                <a:gd name="T81" fmla="*/ 224 h 623"/>
                <a:gd name="T82" fmla="*/ 189 w 537"/>
                <a:gd name="T83" fmla="*/ 362 h 623"/>
                <a:gd name="T84" fmla="*/ 159 w 537"/>
                <a:gd name="T85" fmla="*/ 344 h 623"/>
                <a:gd name="T86" fmla="*/ 146 w 537"/>
                <a:gd name="T87" fmla="*/ 456 h 623"/>
                <a:gd name="T88" fmla="*/ 154 w 537"/>
                <a:gd name="T89" fmla="*/ 387 h 623"/>
                <a:gd name="T90" fmla="*/ 211 w 537"/>
                <a:gd name="T91" fmla="*/ 422 h 623"/>
                <a:gd name="T92" fmla="*/ 155 w 537"/>
                <a:gd name="T93" fmla="*/ 461 h 623"/>
                <a:gd name="T94" fmla="*/ 146 w 537"/>
                <a:gd name="T95" fmla="*/ 456 h 623"/>
                <a:gd name="T96" fmla="*/ 266 w 537"/>
                <a:gd name="T97" fmla="*/ 168 h 623"/>
                <a:gd name="T98" fmla="*/ 253 w 537"/>
                <a:gd name="T99" fmla="*/ 188 h 623"/>
                <a:gd name="T100" fmla="*/ 342 w 537"/>
                <a:gd name="T101" fmla="*/ 242 h 623"/>
                <a:gd name="T102" fmla="*/ 354 w 537"/>
                <a:gd name="T103" fmla="*/ 222 h 623"/>
                <a:gd name="T104" fmla="*/ 266 w 537"/>
                <a:gd name="T105" fmla="*/ 168 h 623"/>
                <a:gd name="T106" fmla="*/ 285 w 537"/>
                <a:gd name="T107" fmla="*/ 138 h 623"/>
                <a:gd name="T108" fmla="*/ 311 w 537"/>
                <a:gd name="T109" fmla="*/ 131 h 623"/>
                <a:gd name="T110" fmla="*/ 366 w 537"/>
                <a:gd name="T111" fmla="*/ 165 h 623"/>
                <a:gd name="T112" fmla="*/ 373 w 537"/>
                <a:gd name="T113" fmla="*/ 191 h 623"/>
                <a:gd name="T114" fmla="*/ 365 w 537"/>
                <a:gd name="T115" fmla="*/ 204 h 623"/>
                <a:gd name="T116" fmla="*/ 277 w 537"/>
                <a:gd name="T117" fmla="*/ 150 h 623"/>
                <a:gd name="T118" fmla="*/ 285 w 537"/>
                <a:gd name="T119" fmla="*/ 138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7" h="623">
                  <a:moveTo>
                    <a:pt x="269" y="0"/>
                  </a:moveTo>
                  <a:lnTo>
                    <a:pt x="403" y="78"/>
                  </a:lnTo>
                  <a:lnTo>
                    <a:pt x="537" y="156"/>
                  </a:lnTo>
                  <a:lnTo>
                    <a:pt x="537" y="311"/>
                  </a:lnTo>
                  <a:lnTo>
                    <a:pt x="537" y="467"/>
                  </a:lnTo>
                  <a:lnTo>
                    <a:pt x="403" y="545"/>
                  </a:lnTo>
                  <a:lnTo>
                    <a:pt x="269" y="623"/>
                  </a:lnTo>
                  <a:lnTo>
                    <a:pt x="134" y="545"/>
                  </a:lnTo>
                  <a:lnTo>
                    <a:pt x="0" y="467"/>
                  </a:lnTo>
                  <a:lnTo>
                    <a:pt x="0" y="311"/>
                  </a:lnTo>
                  <a:lnTo>
                    <a:pt x="0" y="156"/>
                  </a:lnTo>
                  <a:lnTo>
                    <a:pt x="134" y="78"/>
                  </a:lnTo>
                  <a:lnTo>
                    <a:pt x="269" y="0"/>
                  </a:lnTo>
                  <a:close/>
                  <a:moveTo>
                    <a:pt x="269" y="53"/>
                  </a:moveTo>
                  <a:lnTo>
                    <a:pt x="380" y="117"/>
                  </a:lnTo>
                  <a:lnTo>
                    <a:pt x="492" y="182"/>
                  </a:lnTo>
                  <a:lnTo>
                    <a:pt x="492" y="311"/>
                  </a:lnTo>
                  <a:lnTo>
                    <a:pt x="492" y="441"/>
                  </a:lnTo>
                  <a:lnTo>
                    <a:pt x="380" y="505"/>
                  </a:lnTo>
                  <a:lnTo>
                    <a:pt x="269" y="570"/>
                  </a:lnTo>
                  <a:lnTo>
                    <a:pt x="157" y="505"/>
                  </a:lnTo>
                  <a:lnTo>
                    <a:pt x="46" y="441"/>
                  </a:lnTo>
                  <a:lnTo>
                    <a:pt x="46" y="311"/>
                  </a:lnTo>
                  <a:lnTo>
                    <a:pt x="46" y="182"/>
                  </a:lnTo>
                  <a:lnTo>
                    <a:pt x="157" y="117"/>
                  </a:lnTo>
                  <a:lnTo>
                    <a:pt x="269" y="53"/>
                  </a:lnTo>
                  <a:close/>
                  <a:moveTo>
                    <a:pt x="215" y="455"/>
                  </a:moveTo>
                  <a:lnTo>
                    <a:pt x="367" y="455"/>
                  </a:lnTo>
                  <a:cubicBezTo>
                    <a:pt x="371" y="455"/>
                    <a:pt x="375" y="458"/>
                    <a:pt x="375" y="463"/>
                  </a:cubicBezTo>
                  <a:cubicBezTo>
                    <a:pt x="375" y="467"/>
                    <a:pt x="371" y="471"/>
                    <a:pt x="367" y="471"/>
                  </a:cubicBezTo>
                  <a:lnTo>
                    <a:pt x="215" y="471"/>
                  </a:lnTo>
                  <a:cubicBezTo>
                    <a:pt x="211" y="471"/>
                    <a:pt x="207" y="467"/>
                    <a:pt x="207" y="463"/>
                  </a:cubicBezTo>
                  <a:cubicBezTo>
                    <a:pt x="207" y="458"/>
                    <a:pt x="211" y="455"/>
                    <a:pt x="215" y="455"/>
                  </a:cubicBezTo>
                  <a:close/>
                  <a:moveTo>
                    <a:pt x="218" y="380"/>
                  </a:moveTo>
                  <a:lnTo>
                    <a:pt x="302" y="242"/>
                  </a:lnTo>
                  <a:lnTo>
                    <a:pt x="331" y="260"/>
                  </a:lnTo>
                  <a:lnTo>
                    <a:pt x="248" y="398"/>
                  </a:lnTo>
                  <a:lnTo>
                    <a:pt x="218" y="380"/>
                  </a:lnTo>
                  <a:close/>
                  <a:moveTo>
                    <a:pt x="159" y="344"/>
                  </a:moveTo>
                  <a:lnTo>
                    <a:pt x="243" y="207"/>
                  </a:lnTo>
                  <a:lnTo>
                    <a:pt x="272" y="224"/>
                  </a:lnTo>
                  <a:lnTo>
                    <a:pt x="189" y="362"/>
                  </a:lnTo>
                  <a:lnTo>
                    <a:pt x="159" y="344"/>
                  </a:lnTo>
                  <a:close/>
                  <a:moveTo>
                    <a:pt x="146" y="456"/>
                  </a:moveTo>
                  <a:lnTo>
                    <a:pt x="154" y="387"/>
                  </a:lnTo>
                  <a:lnTo>
                    <a:pt x="211" y="422"/>
                  </a:lnTo>
                  <a:lnTo>
                    <a:pt x="155" y="461"/>
                  </a:lnTo>
                  <a:cubicBezTo>
                    <a:pt x="149" y="465"/>
                    <a:pt x="145" y="463"/>
                    <a:pt x="146" y="456"/>
                  </a:cubicBezTo>
                  <a:close/>
                  <a:moveTo>
                    <a:pt x="266" y="168"/>
                  </a:moveTo>
                  <a:lnTo>
                    <a:pt x="253" y="188"/>
                  </a:lnTo>
                  <a:lnTo>
                    <a:pt x="342" y="242"/>
                  </a:lnTo>
                  <a:lnTo>
                    <a:pt x="354" y="222"/>
                  </a:lnTo>
                  <a:lnTo>
                    <a:pt x="266" y="168"/>
                  </a:lnTo>
                  <a:close/>
                  <a:moveTo>
                    <a:pt x="285" y="138"/>
                  </a:moveTo>
                  <a:cubicBezTo>
                    <a:pt x="290" y="129"/>
                    <a:pt x="302" y="126"/>
                    <a:pt x="311" y="131"/>
                  </a:cubicBezTo>
                  <a:lnTo>
                    <a:pt x="366" y="165"/>
                  </a:lnTo>
                  <a:cubicBezTo>
                    <a:pt x="375" y="170"/>
                    <a:pt x="378" y="182"/>
                    <a:pt x="373" y="191"/>
                  </a:cubicBezTo>
                  <a:lnTo>
                    <a:pt x="365" y="204"/>
                  </a:lnTo>
                  <a:lnTo>
                    <a:pt x="277" y="150"/>
                  </a:lnTo>
                  <a:lnTo>
                    <a:pt x="285" y="1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289155" y="971436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CN" altLang="en-US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专用客户端配置及使用</a:t>
              </a:r>
              <a:endParaRPr lang="zh-CN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0"/>
          <p:cNvSpPr txBox="1"/>
          <p:nvPr/>
        </p:nvSpPr>
        <p:spPr>
          <a:xfrm>
            <a:off x="2354759" y="1374036"/>
            <a:ext cx="75825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>
                <a:solidFill>
                  <a:srgbClr val="FF0000"/>
                </a:solidFill>
              </a:rPr>
              <a:t>客户端基本配置</a:t>
            </a:r>
            <a:endParaRPr lang="zh-CN" altLang="en-US" dirty="0" smtClean="0">
              <a:solidFill>
                <a:srgbClr val="FF0000"/>
              </a:solidFill>
            </a:endParaRPr>
          </a:p>
        </p:txBody>
      </p:sp>
      <p:sp>
        <p:nvSpPr>
          <p:cNvPr id="3" name="Oval 13"/>
          <p:cNvSpPr>
            <a:spLocks noChangeArrowheads="1"/>
          </p:cNvSpPr>
          <p:nvPr/>
        </p:nvSpPr>
        <p:spPr bwMode="auto">
          <a:xfrm>
            <a:off x="1706687" y="1340768"/>
            <a:ext cx="496699" cy="468764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en-US" altLang="zh-CN" sz="22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22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0663" y="2060848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&gt;</a:t>
            </a:r>
            <a:r>
              <a:rPr lang="zh-CN" altLang="en-US" dirty="0" smtClean="0">
                <a:solidFill>
                  <a:srgbClr val="FF0000"/>
                </a:solidFill>
              </a:rPr>
              <a:t>点击“文件”，选择“管点管理器”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12" y="2420888"/>
            <a:ext cx="501515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191" y="2420888"/>
            <a:ext cx="5032350" cy="328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C:\Users\Mr.wu\Desktop\学校logo\校徽中英文全称（三个板式）_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23" y="641967"/>
            <a:ext cx="2180734" cy="41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4928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791350" y="884779"/>
            <a:ext cx="2990795" cy="525463"/>
            <a:chOff x="791350" y="884779"/>
            <a:chExt cx="2990795" cy="525463"/>
          </a:xfrm>
        </p:grpSpPr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791350" y="884779"/>
              <a:ext cx="441325" cy="525463"/>
            </a:xfrm>
            <a:custGeom>
              <a:avLst/>
              <a:gdLst>
                <a:gd name="T0" fmla="*/ 269 w 537"/>
                <a:gd name="T1" fmla="*/ 0 h 623"/>
                <a:gd name="T2" fmla="*/ 403 w 537"/>
                <a:gd name="T3" fmla="*/ 78 h 623"/>
                <a:gd name="T4" fmla="*/ 537 w 537"/>
                <a:gd name="T5" fmla="*/ 156 h 623"/>
                <a:gd name="T6" fmla="*/ 537 w 537"/>
                <a:gd name="T7" fmla="*/ 311 h 623"/>
                <a:gd name="T8" fmla="*/ 537 w 537"/>
                <a:gd name="T9" fmla="*/ 467 h 623"/>
                <a:gd name="T10" fmla="*/ 403 w 537"/>
                <a:gd name="T11" fmla="*/ 545 h 623"/>
                <a:gd name="T12" fmla="*/ 269 w 537"/>
                <a:gd name="T13" fmla="*/ 623 h 623"/>
                <a:gd name="T14" fmla="*/ 134 w 537"/>
                <a:gd name="T15" fmla="*/ 545 h 623"/>
                <a:gd name="T16" fmla="*/ 0 w 537"/>
                <a:gd name="T17" fmla="*/ 467 h 623"/>
                <a:gd name="T18" fmla="*/ 0 w 537"/>
                <a:gd name="T19" fmla="*/ 311 h 623"/>
                <a:gd name="T20" fmla="*/ 0 w 537"/>
                <a:gd name="T21" fmla="*/ 156 h 623"/>
                <a:gd name="T22" fmla="*/ 134 w 537"/>
                <a:gd name="T23" fmla="*/ 78 h 623"/>
                <a:gd name="T24" fmla="*/ 269 w 537"/>
                <a:gd name="T25" fmla="*/ 0 h 623"/>
                <a:gd name="T26" fmla="*/ 269 w 537"/>
                <a:gd name="T27" fmla="*/ 53 h 623"/>
                <a:gd name="T28" fmla="*/ 380 w 537"/>
                <a:gd name="T29" fmla="*/ 117 h 623"/>
                <a:gd name="T30" fmla="*/ 492 w 537"/>
                <a:gd name="T31" fmla="*/ 182 h 623"/>
                <a:gd name="T32" fmla="*/ 492 w 537"/>
                <a:gd name="T33" fmla="*/ 311 h 623"/>
                <a:gd name="T34" fmla="*/ 492 w 537"/>
                <a:gd name="T35" fmla="*/ 441 h 623"/>
                <a:gd name="T36" fmla="*/ 380 w 537"/>
                <a:gd name="T37" fmla="*/ 505 h 623"/>
                <a:gd name="T38" fmla="*/ 269 w 537"/>
                <a:gd name="T39" fmla="*/ 570 h 623"/>
                <a:gd name="T40" fmla="*/ 157 w 537"/>
                <a:gd name="T41" fmla="*/ 505 h 623"/>
                <a:gd name="T42" fmla="*/ 46 w 537"/>
                <a:gd name="T43" fmla="*/ 441 h 623"/>
                <a:gd name="T44" fmla="*/ 46 w 537"/>
                <a:gd name="T45" fmla="*/ 311 h 623"/>
                <a:gd name="T46" fmla="*/ 46 w 537"/>
                <a:gd name="T47" fmla="*/ 182 h 623"/>
                <a:gd name="T48" fmla="*/ 157 w 537"/>
                <a:gd name="T49" fmla="*/ 117 h 623"/>
                <a:gd name="T50" fmla="*/ 269 w 537"/>
                <a:gd name="T51" fmla="*/ 53 h 623"/>
                <a:gd name="T52" fmla="*/ 215 w 537"/>
                <a:gd name="T53" fmla="*/ 455 h 623"/>
                <a:gd name="T54" fmla="*/ 367 w 537"/>
                <a:gd name="T55" fmla="*/ 455 h 623"/>
                <a:gd name="T56" fmla="*/ 375 w 537"/>
                <a:gd name="T57" fmla="*/ 463 h 623"/>
                <a:gd name="T58" fmla="*/ 367 w 537"/>
                <a:gd name="T59" fmla="*/ 471 h 623"/>
                <a:gd name="T60" fmla="*/ 215 w 537"/>
                <a:gd name="T61" fmla="*/ 471 h 623"/>
                <a:gd name="T62" fmla="*/ 207 w 537"/>
                <a:gd name="T63" fmla="*/ 463 h 623"/>
                <a:gd name="T64" fmla="*/ 215 w 537"/>
                <a:gd name="T65" fmla="*/ 455 h 623"/>
                <a:gd name="T66" fmla="*/ 218 w 537"/>
                <a:gd name="T67" fmla="*/ 380 h 623"/>
                <a:gd name="T68" fmla="*/ 302 w 537"/>
                <a:gd name="T69" fmla="*/ 242 h 623"/>
                <a:gd name="T70" fmla="*/ 331 w 537"/>
                <a:gd name="T71" fmla="*/ 260 h 623"/>
                <a:gd name="T72" fmla="*/ 248 w 537"/>
                <a:gd name="T73" fmla="*/ 398 h 623"/>
                <a:gd name="T74" fmla="*/ 218 w 537"/>
                <a:gd name="T75" fmla="*/ 380 h 623"/>
                <a:gd name="T76" fmla="*/ 159 w 537"/>
                <a:gd name="T77" fmla="*/ 344 h 623"/>
                <a:gd name="T78" fmla="*/ 243 w 537"/>
                <a:gd name="T79" fmla="*/ 207 h 623"/>
                <a:gd name="T80" fmla="*/ 272 w 537"/>
                <a:gd name="T81" fmla="*/ 224 h 623"/>
                <a:gd name="T82" fmla="*/ 189 w 537"/>
                <a:gd name="T83" fmla="*/ 362 h 623"/>
                <a:gd name="T84" fmla="*/ 159 w 537"/>
                <a:gd name="T85" fmla="*/ 344 h 623"/>
                <a:gd name="T86" fmla="*/ 146 w 537"/>
                <a:gd name="T87" fmla="*/ 456 h 623"/>
                <a:gd name="T88" fmla="*/ 154 w 537"/>
                <a:gd name="T89" fmla="*/ 387 h 623"/>
                <a:gd name="T90" fmla="*/ 211 w 537"/>
                <a:gd name="T91" fmla="*/ 422 h 623"/>
                <a:gd name="T92" fmla="*/ 155 w 537"/>
                <a:gd name="T93" fmla="*/ 461 h 623"/>
                <a:gd name="T94" fmla="*/ 146 w 537"/>
                <a:gd name="T95" fmla="*/ 456 h 623"/>
                <a:gd name="T96" fmla="*/ 266 w 537"/>
                <a:gd name="T97" fmla="*/ 168 h 623"/>
                <a:gd name="T98" fmla="*/ 253 w 537"/>
                <a:gd name="T99" fmla="*/ 188 h 623"/>
                <a:gd name="T100" fmla="*/ 342 w 537"/>
                <a:gd name="T101" fmla="*/ 242 h 623"/>
                <a:gd name="T102" fmla="*/ 354 w 537"/>
                <a:gd name="T103" fmla="*/ 222 h 623"/>
                <a:gd name="T104" fmla="*/ 266 w 537"/>
                <a:gd name="T105" fmla="*/ 168 h 623"/>
                <a:gd name="T106" fmla="*/ 285 w 537"/>
                <a:gd name="T107" fmla="*/ 138 h 623"/>
                <a:gd name="T108" fmla="*/ 311 w 537"/>
                <a:gd name="T109" fmla="*/ 131 h 623"/>
                <a:gd name="T110" fmla="*/ 366 w 537"/>
                <a:gd name="T111" fmla="*/ 165 h 623"/>
                <a:gd name="T112" fmla="*/ 373 w 537"/>
                <a:gd name="T113" fmla="*/ 191 h 623"/>
                <a:gd name="T114" fmla="*/ 365 w 537"/>
                <a:gd name="T115" fmla="*/ 204 h 623"/>
                <a:gd name="T116" fmla="*/ 277 w 537"/>
                <a:gd name="T117" fmla="*/ 150 h 623"/>
                <a:gd name="T118" fmla="*/ 285 w 537"/>
                <a:gd name="T119" fmla="*/ 138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7" h="623">
                  <a:moveTo>
                    <a:pt x="269" y="0"/>
                  </a:moveTo>
                  <a:lnTo>
                    <a:pt x="403" y="78"/>
                  </a:lnTo>
                  <a:lnTo>
                    <a:pt x="537" y="156"/>
                  </a:lnTo>
                  <a:lnTo>
                    <a:pt x="537" y="311"/>
                  </a:lnTo>
                  <a:lnTo>
                    <a:pt x="537" y="467"/>
                  </a:lnTo>
                  <a:lnTo>
                    <a:pt x="403" y="545"/>
                  </a:lnTo>
                  <a:lnTo>
                    <a:pt x="269" y="623"/>
                  </a:lnTo>
                  <a:lnTo>
                    <a:pt x="134" y="545"/>
                  </a:lnTo>
                  <a:lnTo>
                    <a:pt x="0" y="467"/>
                  </a:lnTo>
                  <a:lnTo>
                    <a:pt x="0" y="311"/>
                  </a:lnTo>
                  <a:lnTo>
                    <a:pt x="0" y="156"/>
                  </a:lnTo>
                  <a:lnTo>
                    <a:pt x="134" y="78"/>
                  </a:lnTo>
                  <a:lnTo>
                    <a:pt x="269" y="0"/>
                  </a:lnTo>
                  <a:close/>
                  <a:moveTo>
                    <a:pt x="269" y="53"/>
                  </a:moveTo>
                  <a:lnTo>
                    <a:pt x="380" y="117"/>
                  </a:lnTo>
                  <a:lnTo>
                    <a:pt x="492" y="182"/>
                  </a:lnTo>
                  <a:lnTo>
                    <a:pt x="492" y="311"/>
                  </a:lnTo>
                  <a:lnTo>
                    <a:pt x="492" y="441"/>
                  </a:lnTo>
                  <a:lnTo>
                    <a:pt x="380" y="505"/>
                  </a:lnTo>
                  <a:lnTo>
                    <a:pt x="269" y="570"/>
                  </a:lnTo>
                  <a:lnTo>
                    <a:pt x="157" y="505"/>
                  </a:lnTo>
                  <a:lnTo>
                    <a:pt x="46" y="441"/>
                  </a:lnTo>
                  <a:lnTo>
                    <a:pt x="46" y="311"/>
                  </a:lnTo>
                  <a:lnTo>
                    <a:pt x="46" y="182"/>
                  </a:lnTo>
                  <a:lnTo>
                    <a:pt x="157" y="117"/>
                  </a:lnTo>
                  <a:lnTo>
                    <a:pt x="269" y="53"/>
                  </a:lnTo>
                  <a:close/>
                  <a:moveTo>
                    <a:pt x="215" y="455"/>
                  </a:moveTo>
                  <a:lnTo>
                    <a:pt x="367" y="455"/>
                  </a:lnTo>
                  <a:cubicBezTo>
                    <a:pt x="371" y="455"/>
                    <a:pt x="375" y="458"/>
                    <a:pt x="375" y="463"/>
                  </a:cubicBezTo>
                  <a:cubicBezTo>
                    <a:pt x="375" y="467"/>
                    <a:pt x="371" y="471"/>
                    <a:pt x="367" y="471"/>
                  </a:cubicBezTo>
                  <a:lnTo>
                    <a:pt x="215" y="471"/>
                  </a:lnTo>
                  <a:cubicBezTo>
                    <a:pt x="211" y="471"/>
                    <a:pt x="207" y="467"/>
                    <a:pt x="207" y="463"/>
                  </a:cubicBezTo>
                  <a:cubicBezTo>
                    <a:pt x="207" y="458"/>
                    <a:pt x="211" y="455"/>
                    <a:pt x="215" y="455"/>
                  </a:cubicBezTo>
                  <a:close/>
                  <a:moveTo>
                    <a:pt x="218" y="380"/>
                  </a:moveTo>
                  <a:lnTo>
                    <a:pt x="302" y="242"/>
                  </a:lnTo>
                  <a:lnTo>
                    <a:pt x="331" y="260"/>
                  </a:lnTo>
                  <a:lnTo>
                    <a:pt x="248" y="398"/>
                  </a:lnTo>
                  <a:lnTo>
                    <a:pt x="218" y="380"/>
                  </a:lnTo>
                  <a:close/>
                  <a:moveTo>
                    <a:pt x="159" y="344"/>
                  </a:moveTo>
                  <a:lnTo>
                    <a:pt x="243" y="207"/>
                  </a:lnTo>
                  <a:lnTo>
                    <a:pt x="272" y="224"/>
                  </a:lnTo>
                  <a:lnTo>
                    <a:pt x="189" y="362"/>
                  </a:lnTo>
                  <a:lnTo>
                    <a:pt x="159" y="344"/>
                  </a:lnTo>
                  <a:close/>
                  <a:moveTo>
                    <a:pt x="146" y="456"/>
                  </a:moveTo>
                  <a:lnTo>
                    <a:pt x="154" y="387"/>
                  </a:lnTo>
                  <a:lnTo>
                    <a:pt x="211" y="422"/>
                  </a:lnTo>
                  <a:lnTo>
                    <a:pt x="155" y="461"/>
                  </a:lnTo>
                  <a:cubicBezTo>
                    <a:pt x="149" y="465"/>
                    <a:pt x="145" y="463"/>
                    <a:pt x="146" y="456"/>
                  </a:cubicBezTo>
                  <a:close/>
                  <a:moveTo>
                    <a:pt x="266" y="168"/>
                  </a:moveTo>
                  <a:lnTo>
                    <a:pt x="253" y="188"/>
                  </a:lnTo>
                  <a:lnTo>
                    <a:pt x="342" y="242"/>
                  </a:lnTo>
                  <a:lnTo>
                    <a:pt x="354" y="222"/>
                  </a:lnTo>
                  <a:lnTo>
                    <a:pt x="266" y="168"/>
                  </a:lnTo>
                  <a:close/>
                  <a:moveTo>
                    <a:pt x="285" y="138"/>
                  </a:moveTo>
                  <a:cubicBezTo>
                    <a:pt x="290" y="129"/>
                    <a:pt x="302" y="126"/>
                    <a:pt x="311" y="131"/>
                  </a:cubicBezTo>
                  <a:lnTo>
                    <a:pt x="366" y="165"/>
                  </a:lnTo>
                  <a:cubicBezTo>
                    <a:pt x="375" y="170"/>
                    <a:pt x="378" y="182"/>
                    <a:pt x="373" y="191"/>
                  </a:cubicBezTo>
                  <a:lnTo>
                    <a:pt x="365" y="204"/>
                  </a:lnTo>
                  <a:lnTo>
                    <a:pt x="277" y="150"/>
                  </a:lnTo>
                  <a:lnTo>
                    <a:pt x="285" y="1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289155" y="971436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CN" altLang="en-US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专用客户端配置及使用</a:t>
              </a:r>
              <a:endParaRPr lang="zh-CN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0"/>
          <p:cNvSpPr txBox="1"/>
          <p:nvPr/>
        </p:nvSpPr>
        <p:spPr>
          <a:xfrm>
            <a:off x="2354759" y="1374036"/>
            <a:ext cx="75825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>
                <a:solidFill>
                  <a:srgbClr val="FF0000"/>
                </a:solidFill>
              </a:rPr>
              <a:t>新建</a:t>
            </a:r>
            <a:r>
              <a:rPr lang="en-US" altLang="zh-CN" dirty="0" smtClean="0">
                <a:solidFill>
                  <a:srgbClr val="FF0000"/>
                </a:solidFill>
              </a:rPr>
              <a:t>FTP</a:t>
            </a:r>
            <a:r>
              <a:rPr lang="zh-CN" altLang="en-US" dirty="0" smtClean="0">
                <a:solidFill>
                  <a:srgbClr val="FF0000"/>
                </a:solidFill>
              </a:rPr>
              <a:t>站点</a:t>
            </a:r>
            <a:r>
              <a:rPr lang="en-US" altLang="zh-CN" dirty="0" smtClean="0">
                <a:solidFill>
                  <a:srgbClr val="FF0000"/>
                </a:solidFill>
              </a:rPr>
              <a:t>-</a:t>
            </a:r>
            <a:r>
              <a:rPr lang="zh-CN" altLang="en-US" dirty="0" smtClean="0">
                <a:solidFill>
                  <a:srgbClr val="FF0000"/>
                </a:solidFill>
              </a:rPr>
              <a:t>常规配置</a:t>
            </a:r>
            <a:endParaRPr lang="zh-CN" altLang="en-US" dirty="0" smtClean="0">
              <a:solidFill>
                <a:srgbClr val="FF0000"/>
              </a:solidFill>
            </a:endParaRPr>
          </a:p>
        </p:txBody>
      </p:sp>
      <p:sp>
        <p:nvSpPr>
          <p:cNvPr id="3" name="Oval 13"/>
          <p:cNvSpPr>
            <a:spLocks noChangeArrowheads="1"/>
          </p:cNvSpPr>
          <p:nvPr/>
        </p:nvSpPr>
        <p:spPr bwMode="auto">
          <a:xfrm>
            <a:off x="1706687" y="1340768"/>
            <a:ext cx="496699" cy="468764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en-US" altLang="zh-CN" sz="22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22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50" y="1809533"/>
            <a:ext cx="6603969" cy="442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11343" y="1809533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1</a:t>
            </a:r>
            <a:r>
              <a:rPr lang="zh-CN" altLang="en-US" sz="1600" dirty="0" smtClean="0">
                <a:solidFill>
                  <a:srgbClr val="FF0000"/>
                </a:solidFill>
              </a:rPr>
              <a:t>、点击“新站点” 来新建站点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endParaRPr lang="en-US" altLang="zh-CN" sz="1600" dirty="0" smtClean="0">
              <a:solidFill>
                <a:srgbClr val="FF0000"/>
              </a:solidFill>
            </a:endParaRPr>
          </a:p>
          <a:p>
            <a:r>
              <a:rPr lang="en-US" altLang="zh-CN" sz="1600" dirty="0" smtClean="0">
                <a:solidFill>
                  <a:srgbClr val="FF0000"/>
                </a:solidFill>
              </a:rPr>
              <a:t>2</a:t>
            </a:r>
            <a:r>
              <a:rPr lang="zh-CN" altLang="en-US" sz="1600" dirty="0" smtClean="0">
                <a:solidFill>
                  <a:srgbClr val="FF0000"/>
                </a:solidFill>
              </a:rPr>
              <a:t>、输入站点名称，可以自己定义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endParaRPr lang="en-US" altLang="zh-CN" sz="1600" dirty="0" smtClean="0">
              <a:solidFill>
                <a:srgbClr val="FF0000"/>
              </a:solidFill>
            </a:endParaRPr>
          </a:p>
          <a:p>
            <a:r>
              <a:rPr lang="en-US" altLang="zh-CN" sz="1600" dirty="0" smtClean="0">
                <a:solidFill>
                  <a:srgbClr val="FF0000"/>
                </a:solidFill>
              </a:rPr>
              <a:t>3</a:t>
            </a:r>
            <a:r>
              <a:rPr lang="zh-CN" altLang="en-US" sz="1600" dirty="0" smtClean="0">
                <a:solidFill>
                  <a:srgbClr val="FF0000"/>
                </a:solidFill>
              </a:rPr>
              <a:t>、输入服务器</a:t>
            </a:r>
            <a:r>
              <a:rPr lang="en-US" altLang="zh-CN" sz="1600" dirty="0" smtClean="0">
                <a:solidFill>
                  <a:srgbClr val="FF0000"/>
                </a:solidFill>
              </a:rPr>
              <a:t>IP</a:t>
            </a:r>
            <a:r>
              <a:rPr lang="zh-CN" altLang="en-US" sz="1600" dirty="0" smtClean="0">
                <a:solidFill>
                  <a:srgbClr val="FF0000"/>
                </a:solidFill>
              </a:rPr>
              <a:t>地址：</a:t>
            </a:r>
            <a:r>
              <a:rPr lang="en-US" altLang="zh-CN" sz="1600" dirty="0" smtClean="0">
                <a:solidFill>
                  <a:srgbClr val="FF0000"/>
                </a:solidFill>
              </a:rPr>
              <a:t>10.169.156.25</a:t>
            </a:r>
          </a:p>
          <a:p>
            <a:endParaRPr lang="en-US" altLang="zh-CN" sz="1600" dirty="0" smtClean="0">
              <a:solidFill>
                <a:srgbClr val="FF0000"/>
              </a:solidFill>
            </a:endParaRPr>
          </a:p>
          <a:p>
            <a:r>
              <a:rPr lang="en-US" altLang="zh-CN" sz="1600" dirty="0" smtClean="0">
                <a:solidFill>
                  <a:srgbClr val="FF0000"/>
                </a:solidFill>
              </a:rPr>
              <a:t>4</a:t>
            </a:r>
            <a:r>
              <a:rPr lang="zh-CN" altLang="en-US" sz="1600" dirty="0" smtClean="0">
                <a:solidFill>
                  <a:srgbClr val="FF0000"/>
                </a:solidFill>
              </a:rPr>
              <a:t>、登录类型：正常（每个科室的帐号登录），可选“匿名”即不需要用户，密码。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pic>
        <p:nvPicPr>
          <p:cNvPr id="13" name="Picture 2" descr="C:\Users\Mr.wu\Desktop\学校logo\校徽中英文全称（三个板式）_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23" y="641967"/>
            <a:ext cx="2180734" cy="41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0801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791350" y="884779"/>
            <a:ext cx="2990795" cy="525463"/>
            <a:chOff x="791350" y="884779"/>
            <a:chExt cx="2990795" cy="525463"/>
          </a:xfrm>
        </p:grpSpPr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791350" y="884779"/>
              <a:ext cx="441325" cy="525463"/>
            </a:xfrm>
            <a:custGeom>
              <a:avLst/>
              <a:gdLst>
                <a:gd name="T0" fmla="*/ 269 w 537"/>
                <a:gd name="T1" fmla="*/ 0 h 623"/>
                <a:gd name="T2" fmla="*/ 403 w 537"/>
                <a:gd name="T3" fmla="*/ 78 h 623"/>
                <a:gd name="T4" fmla="*/ 537 w 537"/>
                <a:gd name="T5" fmla="*/ 156 h 623"/>
                <a:gd name="T6" fmla="*/ 537 w 537"/>
                <a:gd name="T7" fmla="*/ 311 h 623"/>
                <a:gd name="T8" fmla="*/ 537 w 537"/>
                <a:gd name="T9" fmla="*/ 467 h 623"/>
                <a:gd name="T10" fmla="*/ 403 w 537"/>
                <a:gd name="T11" fmla="*/ 545 h 623"/>
                <a:gd name="T12" fmla="*/ 269 w 537"/>
                <a:gd name="T13" fmla="*/ 623 h 623"/>
                <a:gd name="T14" fmla="*/ 134 w 537"/>
                <a:gd name="T15" fmla="*/ 545 h 623"/>
                <a:gd name="T16" fmla="*/ 0 w 537"/>
                <a:gd name="T17" fmla="*/ 467 h 623"/>
                <a:gd name="T18" fmla="*/ 0 w 537"/>
                <a:gd name="T19" fmla="*/ 311 h 623"/>
                <a:gd name="T20" fmla="*/ 0 w 537"/>
                <a:gd name="T21" fmla="*/ 156 h 623"/>
                <a:gd name="T22" fmla="*/ 134 w 537"/>
                <a:gd name="T23" fmla="*/ 78 h 623"/>
                <a:gd name="T24" fmla="*/ 269 w 537"/>
                <a:gd name="T25" fmla="*/ 0 h 623"/>
                <a:gd name="T26" fmla="*/ 269 w 537"/>
                <a:gd name="T27" fmla="*/ 53 h 623"/>
                <a:gd name="T28" fmla="*/ 380 w 537"/>
                <a:gd name="T29" fmla="*/ 117 h 623"/>
                <a:gd name="T30" fmla="*/ 492 w 537"/>
                <a:gd name="T31" fmla="*/ 182 h 623"/>
                <a:gd name="T32" fmla="*/ 492 w 537"/>
                <a:gd name="T33" fmla="*/ 311 h 623"/>
                <a:gd name="T34" fmla="*/ 492 w 537"/>
                <a:gd name="T35" fmla="*/ 441 h 623"/>
                <a:gd name="T36" fmla="*/ 380 w 537"/>
                <a:gd name="T37" fmla="*/ 505 h 623"/>
                <a:gd name="T38" fmla="*/ 269 w 537"/>
                <a:gd name="T39" fmla="*/ 570 h 623"/>
                <a:gd name="T40" fmla="*/ 157 w 537"/>
                <a:gd name="T41" fmla="*/ 505 h 623"/>
                <a:gd name="T42" fmla="*/ 46 w 537"/>
                <a:gd name="T43" fmla="*/ 441 h 623"/>
                <a:gd name="T44" fmla="*/ 46 w 537"/>
                <a:gd name="T45" fmla="*/ 311 h 623"/>
                <a:gd name="T46" fmla="*/ 46 w 537"/>
                <a:gd name="T47" fmla="*/ 182 h 623"/>
                <a:gd name="T48" fmla="*/ 157 w 537"/>
                <a:gd name="T49" fmla="*/ 117 h 623"/>
                <a:gd name="T50" fmla="*/ 269 w 537"/>
                <a:gd name="T51" fmla="*/ 53 h 623"/>
                <a:gd name="T52" fmla="*/ 215 w 537"/>
                <a:gd name="T53" fmla="*/ 455 h 623"/>
                <a:gd name="T54" fmla="*/ 367 w 537"/>
                <a:gd name="T55" fmla="*/ 455 h 623"/>
                <a:gd name="T56" fmla="*/ 375 w 537"/>
                <a:gd name="T57" fmla="*/ 463 h 623"/>
                <a:gd name="T58" fmla="*/ 367 w 537"/>
                <a:gd name="T59" fmla="*/ 471 h 623"/>
                <a:gd name="T60" fmla="*/ 215 w 537"/>
                <a:gd name="T61" fmla="*/ 471 h 623"/>
                <a:gd name="T62" fmla="*/ 207 w 537"/>
                <a:gd name="T63" fmla="*/ 463 h 623"/>
                <a:gd name="T64" fmla="*/ 215 w 537"/>
                <a:gd name="T65" fmla="*/ 455 h 623"/>
                <a:gd name="T66" fmla="*/ 218 w 537"/>
                <a:gd name="T67" fmla="*/ 380 h 623"/>
                <a:gd name="T68" fmla="*/ 302 w 537"/>
                <a:gd name="T69" fmla="*/ 242 h 623"/>
                <a:gd name="T70" fmla="*/ 331 w 537"/>
                <a:gd name="T71" fmla="*/ 260 h 623"/>
                <a:gd name="T72" fmla="*/ 248 w 537"/>
                <a:gd name="T73" fmla="*/ 398 h 623"/>
                <a:gd name="T74" fmla="*/ 218 w 537"/>
                <a:gd name="T75" fmla="*/ 380 h 623"/>
                <a:gd name="T76" fmla="*/ 159 w 537"/>
                <a:gd name="T77" fmla="*/ 344 h 623"/>
                <a:gd name="T78" fmla="*/ 243 w 537"/>
                <a:gd name="T79" fmla="*/ 207 h 623"/>
                <a:gd name="T80" fmla="*/ 272 w 537"/>
                <a:gd name="T81" fmla="*/ 224 h 623"/>
                <a:gd name="T82" fmla="*/ 189 w 537"/>
                <a:gd name="T83" fmla="*/ 362 h 623"/>
                <a:gd name="T84" fmla="*/ 159 w 537"/>
                <a:gd name="T85" fmla="*/ 344 h 623"/>
                <a:gd name="T86" fmla="*/ 146 w 537"/>
                <a:gd name="T87" fmla="*/ 456 h 623"/>
                <a:gd name="T88" fmla="*/ 154 w 537"/>
                <a:gd name="T89" fmla="*/ 387 h 623"/>
                <a:gd name="T90" fmla="*/ 211 w 537"/>
                <a:gd name="T91" fmla="*/ 422 h 623"/>
                <a:gd name="T92" fmla="*/ 155 w 537"/>
                <a:gd name="T93" fmla="*/ 461 h 623"/>
                <a:gd name="T94" fmla="*/ 146 w 537"/>
                <a:gd name="T95" fmla="*/ 456 h 623"/>
                <a:gd name="T96" fmla="*/ 266 w 537"/>
                <a:gd name="T97" fmla="*/ 168 h 623"/>
                <a:gd name="T98" fmla="*/ 253 w 537"/>
                <a:gd name="T99" fmla="*/ 188 h 623"/>
                <a:gd name="T100" fmla="*/ 342 w 537"/>
                <a:gd name="T101" fmla="*/ 242 h 623"/>
                <a:gd name="T102" fmla="*/ 354 w 537"/>
                <a:gd name="T103" fmla="*/ 222 h 623"/>
                <a:gd name="T104" fmla="*/ 266 w 537"/>
                <a:gd name="T105" fmla="*/ 168 h 623"/>
                <a:gd name="T106" fmla="*/ 285 w 537"/>
                <a:gd name="T107" fmla="*/ 138 h 623"/>
                <a:gd name="T108" fmla="*/ 311 w 537"/>
                <a:gd name="T109" fmla="*/ 131 h 623"/>
                <a:gd name="T110" fmla="*/ 366 w 537"/>
                <a:gd name="T111" fmla="*/ 165 h 623"/>
                <a:gd name="T112" fmla="*/ 373 w 537"/>
                <a:gd name="T113" fmla="*/ 191 h 623"/>
                <a:gd name="T114" fmla="*/ 365 w 537"/>
                <a:gd name="T115" fmla="*/ 204 h 623"/>
                <a:gd name="T116" fmla="*/ 277 w 537"/>
                <a:gd name="T117" fmla="*/ 150 h 623"/>
                <a:gd name="T118" fmla="*/ 285 w 537"/>
                <a:gd name="T119" fmla="*/ 138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7" h="623">
                  <a:moveTo>
                    <a:pt x="269" y="0"/>
                  </a:moveTo>
                  <a:lnTo>
                    <a:pt x="403" y="78"/>
                  </a:lnTo>
                  <a:lnTo>
                    <a:pt x="537" y="156"/>
                  </a:lnTo>
                  <a:lnTo>
                    <a:pt x="537" y="311"/>
                  </a:lnTo>
                  <a:lnTo>
                    <a:pt x="537" y="467"/>
                  </a:lnTo>
                  <a:lnTo>
                    <a:pt x="403" y="545"/>
                  </a:lnTo>
                  <a:lnTo>
                    <a:pt x="269" y="623"/>
                  </a:lnTo>
                  <a:lnTo>
                    <a:pt x="134" y="545"/>
                  </a:lnTo>
                  <a:lnTo>
                    <a:pt x="0" y="467"/>
                  </a:lnTo>
                  <a:lnTo>
                    <a:pt x="0" y="311"/>
                  </a:lnTo>
                  <a:lnTo>
                    <a:pt x="0" y="156"/>
                  </a:lnTo>
                  <a:lnTo>
                    <a:pt x="134" y="78"/>
                  </a:lnTo>
                  <a:lnTo>
                    <a:pt x="269" y="0"/>
                  </a:lnTo>
                  <a:close/>
                  <a:moveTo>
                    <a:pt x="269" y="53"/>
                  </a:moveTo>
                  <a:lnTo>
                    <a:pt x="380" y="117"/>
                  </a:lnTo>
                  <a:lnTo>
                    <a:pt x="492" y="182"/>
                  </a:lnTo>
                  <a:lnTo>
                    <a:pt x="492" y="311"/>
                  </a:lnTo>
                  <a:lnTo>
                    <a:pt x="492" y="441"/>
                  </a:lnTo>
                  <a:lnTo>
                    <a:pt x="380" y="505"/>
                  </a:lnTo>
                  <a:lnTo>
                    <a:pt x="269" y="570"/>
                  </a:lnTo>
                  <a:lnTo>
                    <a:pt x="157" y="505"/>
                  </a:lnTo>
                  <a:lnTo>
                    <a:pt x="46" y="441"/>
                  </a:lnTo>
                  <a:lnTo>
                    <a:pt x="46" y="311"/>
                  </a:lnTo>
                  <a:lnTo>
                    <a:pt x="46" y="182"/>
                  </a:lnTo>
                  <a:lnTo>
                    <a:pt x="157" y="117"/>
                  </a:lnTo>
                  <a:lnTo>
                    <a:pt x="269" y="53"/>
                  </a:lnTo>
                  <a:close/>
                  <a:moveTo>
                    <a:pt x="215" y="455"/>
                  </a:moveTo>
                  <a:lnTo>
                    <a:pt x="367" y="455"/>
                  </a:lnTo>
                  <a:cubicBezTo>
                    <a:pt x="371" y="455"/>
                    <a:pt x="375" y="458"/>
                    <a:pt x="375" y="463"/>
                  </a:cubicBezTo>
                  <a:cubicBezTo>
                    <a:pt x="375" y="467"/>
                    <a:pt x="371" y="471"/>
                    <a:pt x="367" y="471"/>
                  </a:cubicBezTo>
                  <a:lnTo>
                    <a:pt x="215" y="471"/>
                  </a:lnTo>
                  <a:cubicBezTo>
                    <a:pt x="211" y="471"/>
                    <a:pt x="207" y="467"/>
                    <a:pt x="207" y="463"/>
                  </a:cubicBezTo>
                  <a:cubicBezTo>
                    <a:pt x="207" y="458"/>
                    <a:pt x="211" y="455"/>
                    <a:pt x="215" y="455"/>
                  </a:cubicBezTo>
                  <a:close/>
                  <a:moveTo>
                    <a:pt x="218" y="380"/>
                  </a:moveTo>
                  <a:lnTo>
                    <a:pt x="302" y="242"/>
                  </a:lnTo>
                  <a:lnTo>
                    <a:pt x="331" y="260"/>
                  </a:lnTo>
                  <a:lnTo>
                    <a:pt x="248" y="398"/>
                  </a:lnTo>
                  <a:lnTo>
                    <a:pt x="218" y="380"/>
                  </a:lnTo>
                  <a:close/>
                  <a:moveTo>
                    <a:pt x="159" y="344"/>
                  </a:moveTo>
                  <a:lnTo>
                    <a:pt x="243" y="207"/>
                  </a:lnTo>
                  <a:lnTo>
                    <a:pt x="272" y="224"/>
                  </a:lnTo>
                  <a:lnTo>
                    <a:pt x="189" y="362"/>
                  </a:lnTo>
                  <a:lnTo>
                    <a:pt x="159" y="344"/>
                  </a:lnTo>
                  <a:close/>
                  <a:moveTo>
                    <a:pt x="146" y="456"/>
                  </a:moveTo>
                  <a:lnTo>
                    <a:pt x="154" y="387"/>
                  </a:lnTo>
                  <a:lnTo>
                    <a:pt x="211" y="422"/>
                  </a:lnTo>
                  <a:lnTo>
                    <a:pt x="155" y="461"/>
                  </a:lnTo>
                  <a:cubicBezTo>
                    <a:pt x="149" y="465"/>
                    <a:pt x="145" y="463"/>
                    <a:pt x="146" y="456"/>
                  </a:cubicBezTo>
                  <a:close/>
                  <a:moveTo>
                    <a:pt x="266" y="168"/>
                  </a:moveTo>
                  <a:lnTo>
                    <a:pt x="253" y="188"/>
                  </a:lnTo>
                  <a:lnTo>
                    <a:pt x="342" y="242"/>
                  </a:lnTo>
                  <a:lnTo>
                    <a:pt x="354" y="222"/>
                  </a:lnTo>
                  <a:lnTo>
                    <a:pt x="266" y="168"/>
                  </a:lnTo>
                  <a:close/>
                  <a:moveTo>
                    <a:pt x="285" y="138"/>
                  </a:moveTo>
                  <a:cubicBezTo>
                    <a:pt x="290" y="129"/>
                    <a:pt x="302" y="126"/>
                    <a:pt x="311" y="131"/>
                  </a:cubicBezTo>
                  <a:lnTo>
                    <a:pt x="366" y="165"/>
                  </a:lnTo>
                  <a:cubicBezTo>
                    <a:pt x="375" y="170"/>
                    <a:pt x="378" y="182"/>
                    <a:pt x="373" y="191"/>
                  </a:cubicBezTo>
                  <a:lnTo>
                    <a:pt x="365" y="204"/>
                  </a:lnTo>
                  <a:lnTo>
                    <a:pt x="277" y="150"/>
                  </a:lnTo>
                  <a:lnTo>
                    <a:pt x="285" y="1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289155" y="971436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CN" altLang="en-US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专用客户端配置及使用</a:t>
              </a:r>
              <a:endParaRPr lang="zh-CN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0"/>
          <p:cNvSpPr txBox="1"/>
          <p:nvPr/>
        </p:nvSpPr>
        <p:spPr>
          <a:xfrm>
            <a:off x="2354759" y="1374036"/>
            <a:ext cx="7582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>
                <a:solidFill>
                  <a:srgbClr val="FF0000"/>
                </a:solidFill>
              </a:rPr>
              <a:t>新建站点</a:t>
            </a:r>
            <a:r>
              <a:rPr lang="en-US" altLang="zh-CN" dirty="0" smtClean="0">
                <a:solidFill>
                  <a:srgbClr val="FF0000"/>
                </a:solidFill>
              </a:rPr>
              <a:t>-</a:t>
            </a:r>
            <a:r>
              <a:rPr lang="zh-CN" altLang="en-US" dirty="0" smtClean="0">
                <a:solidFill>
                  <a:srgbClr val="FF0000"/>
                </a:solidFill>
              </a:rPr>
              <a:t>高级设置</a:t>
            </a:r>
            <a:r>
              <a:rPr lang="en-US" altLang="zh-CN" dirty="0" smtClean="0">
                <a:solidFill>
                  <a:srgbClr val="FF0000"/>
                </a:solidFill>
              </a:rPr>
              <a:t>【</a:t>
            </a:r>
            <a:r>
              <a:rPr lang="zh-CN" altLang="en-US" dirty="0" smtClean="0">
                <a:solidFill>
                  <a:srgbClr val="FF0000"/>
                </a:solidFill>
              </a:rPr>
              <a:t>可以不配置</a:t>
            </a:r>
            <a:r>
              <a:rPr lang="en-US" altLang="zh-CN" dirty="0" smtClean="0">
                <a:solidFill>
                  <a:srgbClr val="FF0000"/>
                </a:solidFill>
              </a:rPr>
              <a:t>】</a:t>
            </a:r>
          </a:p>
        </p:txBody>
      </p:sp>
      <p:sp>
        <p:nvSpPr>
          <p:cNvPr id="3" name="Oval 13"/>
          <p:cNvSpPr>
            <a:spLocks noChangeArrowheads="1"/>
          </p:cNvSpPr>
          <p:nvPr/>
        </p:nvSpPr>
        <p:spPr bwMode="auto">
          <a:xfrm>
            <a:off x="1706687" y="1340768"/>
            <a:ext cx="496699" cy="468764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en-US" altLang="zh-CN" sz="22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22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51303" y="1988840"/>
            <a:ext cx="38164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1</a:t>
            </a:r>
            <a:r>
              <a:rPr lang="zh-CN" altLang="en-US" sz="1600" dirty="0" smtClean="0">
                <a:solidFill>
                  <a:srgbClr val="FF0000"/>
                </a:solidFill>
              </a:rPr>
              <a:t>、“默认本地目录”设置后，下次打开软件，会自动定位到此目录，如</a:t>
            </a:r>
            <a:r>
              <a:rPr lang="en-US" altLang="zh-CN" sz="1600" dirty="0" smtClean="0">
                <a:solidFill>
                  <a:srgbClr val="FF0000"/>
                </a:solidFill>
              </a:rPr>
              <a:t>E</a:t>
            </a:r>
            <a:r>
              <a:rPr lang="zh-CN" altLang="en-US" sz="1600" dirty="0" smtClean="0">
                <a:solidFill>
                  <a:srgbClr val="FF0000"/>
                </a:solidFill>
              </a:rPr>
              <a:t>：盘等。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endParaRPr lang="en-US" altLang="zh-CN" sz="1600" dirty="0" smtClean="0">
              <a:solidFill>
                <a:srgbClr val="FF0000"/>
              </a:solidFill>
            </a:endParaRPr>
          </a:p>
          <a:p>
            <a:r>
              <a:rPr lang="en-US" altLang="zh-CN" sz="1600" dirty="0" smtClean="0">
                <a:solidFill>
                  <a:srgbClr val="FF0000"/>
                </a:solidFill>
              </a:rPr>
              <a:t>2</a:t>
            </a:r>
            <a:r>
              <a:rPr lang="zh-CN" altLang="en-US" sz="1600" dirty="0" smtClean="0">
                <a:solidFill>
                  <a:srgbClr val="FF0000"/>
                </a:solidFill>
              </a:rPr>
              <a:t>、“默认远程目录”设备后，打开服务器，会自动定位到此目录，如 “</a:t>
            </a:r>
            <a:r>
              <a:rPr lang="en-US" altLang="zh-CN" sz="1600" dirty="0">
                <a:solidFill>
                  <a:srgbClr val="FF0000"/>
                </a:solidFill>
              </a:rPr>
              <a:t>/</a:t>
            </a:r>
            <a:r>
              <a:rPr lang="zh-CN" altLang="en-US" sz="1600" dirty="0">
                <a:solidFill>
                  <a:srgbClr val="FF0000"/>
                </a:solidFill>
              </a:rPr>
              <a:t>临时中转站</a:t>
            </a:r>
            <a:r>
              <a:rPr lang="en-US" altLang="zh-CN" sz="1600" dirty="0">
                <a:solidFill>
                  <a:srgbClr val="FF0000"/>
                </a:solidFill>
              </a:rPr>
              <a:t>/</a:t>
            </a:r>
            <a:r>
              <a:rPr lang="zh-CN" altLang="en-US" sz="1600" dirty="0">
                <a:solidFill>
                  <a:srgbClr val="FF0000"/>
                </a:solidFill>
              </a:rPr>
              <a:t>高一年级部</a:t>
            </a:r>
            <a:r>
              <a:rPr lang="en-US" altLang="zh-CN" sz="1600" dirty="0">
                <a:solidFill>
                  <a:srgbClr val="FF0000"/>
                </a:solidFill>
              </a:rPr>
              <a:t>/</a:t>
            </a:r>
            <a:r>
              <a:rPr lang="zh-CN" altLang="en-US" sz="1600" dirty="0">
                <a:solidFill>
                  <a:srgbClr val="FF0000"/>
                </a:solidFill>
              </a:rPr>
              <a:t>高一信息备课组</a:t>
            </a:r>
            <a:r>
              <a:rPr lang="zh-CN" altLang="en-US" sz="1600" dirty="0" smtClean="0">
                <a:solidFill>
                  <a:srgbClr val="FF0000"/>
                </a:solidFill>
              </a:rPr>
              <a:t>”。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endParaRPr lang="en-US" altLang="zh-CN" sz="1600" dirty="0">
              <a:solidFill>
                <a:srgbClr val="FF0000"/>
              </a:solidFill>
            </a:endParaRPr>
          </a:p>
          <a:p>
            <a:endParaRPr lang="en-US" altLang="zh-CN" sz="1600" dirty="0" smtClean="0">
              <a:solidFill>
                <a:srgbClr val="FF0000"/>
              </a:solidFill>
            </a:endParaRPr>
          </a:p>
          <a:p>
            <a:r>
              <a:rPr lang="en-US" altLang="zh-CN" sz="1600" dirty="0" smtClean="0">
                <a:solidFill>
                  <a:srgbClr val="FF0000"/>
                </a:solidFill>
              </a:rPr>
              <a:t>3</a:t>
            </a:r>
            <a:r>
              <a:rPr lang="zh-CN" altLang="en-US" sz="1600" dirty="0" smtClean="0">
                <a:solidFill>
                  <a:srgbClr val="FF0000"/>
                </a:solidFill>
              </a:rPr>
              <a:t>、设备完成后，点击“确认”即完成配置。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50" y="1916833"/>
            <a:ext cx="6243929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C:\Users\Mr.wu\Desktop\学校logo\校徽中英文全称（三个板式）_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23" y="641967"/>
            <a:ext cx="2180734" cy="41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7824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791350" y="884779"/>
            <a:ext cx="2990795" cy="525463"/>
            <a:chOff x="791350" y="884779"/>
            <a:chExt cx="2990795" cy="525463"/>
          </a:xfrm>
        </p:grpSpPr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791350" y="884779"/>
              <a:ext cx="441325" cy="525463"/>
            </a:xfrm>
            <a:custGeom>
              <a:avLst/>
              <a:gdLst>
                <a:gd name="T0" fmla="*/ 269 w 537"/>
                <a:gd name="T1" fmla="*/ 0 h 623"/>
                <a:gd name="T2" fmla="*/ 403 w 537"/>
                <a:gd name="T3" fmla="*/ 78 h 623"/>
                <a:gd name="T4" fmla="*/ 537 w 537"/>
                <a:gd name="T5" fmla="*/ 156 h 623"/>
                <a:gd name="T6" fmla="*/ 537 w 537"/>
                <a:gd name="T7" fmla="*/ 311 h 623"/>
                <a:gd name="T8" fmla="*/ 537 w 537"/>
                <a:gd name="T9" fmla="*/ 467 h 623"/>
                <a:gd name="T10" fmla="*/ 403 w 537"/>
                <a:gd name="T11" fmla="*/ 545 h 623"/>
                <a:gd name="T12" fmla="*/ 269 w 537"/>
                <a:gd name="T13" fmla="*/ 623 h 623"/>
                <a:gd name="T14" fmla="*/ 134 w 537"/>
                <a:gd name="T15" fmla="*/ 545 h 623"/>
                <a:gd name="T16" fmla="*/ 0 w 537"/>
                <a:gd name="T17" fmla="*/ 467 h 623"/>
                <a:gd name="T18" fmla="*/ 0 w 537"/>
                <a:gd name="T19" fmla="*/ 311 h 623"/>
                <a:gd name="T20" fmla="*/ 0 w 537"/>
                <a:gd name="T21" fmla="*/ 156 h 623"/>
                <a:gd name="T22" fmla="*/ 134 w 537"/>
                <a:gd name="T23" fmla="*/ 78 h 623"/>
                <a:gd name="T24" fmla="*/ 269 w 537"/>
                <a:gd name="T25" fmla="*/ 0 h 623"/>
                <a:gd name="T26" fmla="*/ 269 w 537"/>
                <a:gd name="T27" fmla="*/ 53 h 623"/>
                <a:gd name="T28" fmla="*/ 380 w 537"/>
                <a:gd name="T29" fmla="*/ 117 h 623"/>
                <a:gd name="T30" fmla="*/ 492 w 537"/>
                <a:gd name="T31" fmla="*/ 182 h 623"/>
                <a:gd name="T32" fmla="*/ 492 w 537"/>
                <a:gd name="T33" fmla="*/ 311 h 623"/>
                <a:gd name="T34" fmla="*/ 492 w 537"/>
                <a:gd name="T35" fmla="*/ 441 h 623"/>
                <a:gd name="T36" fmla="*/ 380 w 537"/>
                <a:gd name="T37" fmla="*/ 505 h 623"/>
                <a:gd name="T38" fmla="*/ 269 w 537"/>
                <a:gd name="T39" fmla="*/ 570 h 623"/>
                <a:gd name="T40" fmla="*/ 157 w 537"/>
                <a:gd name="T41" fmla="*/ 505 h 623"/>
                <a:gd name="T42" fmla="*/ 46 w 537"/>
                <a:gd name="T43" fmla="*/ 441 h 623"/>
                <a:gd name="T44" fmla="*/ 46 w 537"/>
                <a:gd name="T45" fmla="*/ 311 h 623"/>
                <a:gd name="T46" fmla="*/ 46 w 537"/>
                <a:gd name="T47" fmla="*/ 182 h 623"/>
                <a:gd name="T48" fmla="*/ 157 w 537"/>
                <a:gd name="T49" fmla="*/ 117 h 623"/>
                <a:gd name="T50" fmla="*/ 269 w 537"/>
                <a:gd name="T51" fmla="*/ 53 h 623"/>
                <a:gd name="T52" fmla="*/ 215 w 537"/>
                <a:gd name="T53" fmla="*/ 455 h 623"/>
                <a:gd name="T54" fmla="*/ 367 w 537"/>
                <a:gd name="T55" fmla="*/ 455 h 623"/>
                <a:gd name="T56" fmla="*/ 375 w 537"/>
                <a:gd name="T57" fmla="*/ 463 h 623"/>
                <a:gd name="T58" fmla="*/ 367 w 537"/>
                <a:gd name="T59" fmla="*/ 471 h 623"/>
                <a:gd name="T60" fmla="*/ 215 w 537"/>
                <a:gd name="T61" fmla="*/ 471 h 623"/>
                <a:gd name="T62" fmla="*/ 207 w 537"/>
                <a:gd name="T63" fmla="*/ 463 h 623"/>
                <a:gd name="T64" fmla="*/ 215 w 537"/>
                <a:gd name="T65" fmla="*/ 455 h 623"/>
                <a:gd name="T66" fmla="*/ 218 w 537"/>
                <a:gd name="T67" fmla="*/ 380 h 623"/>
                <a:gd name="T68" fmla="*/ 302 w 537"/>
                <a:gd name="T69" fmla="*/ 242 h 623"/>
                <a:gd name="T70" fmla="*/ 331 w 537"/>
                <a:gd name="T71" fmla="*/ 260 h 623"/>
                <a:gd name="T72" fmla="*/ 248 w 537"/>
                <a:gd name="T73" fmla="*/ 398 h 623"/>
                <a:gd name="T74" fmla="*/ 218 w 537"/>
                <a:gd name="T75" fmla="*/ 380 h 623"/>
                <a:gd name="T76" fmla="*/ 159 w 537"/>
                <a:gd name="T77" fmla="*/ 344 h 623"/>
                <a:gd name="T78" fmla="*/ 243 w 537"/>
                <a:gd name="T79" fmla="*/ 207 h 623"/>
                <a:gd name="T80" fmla="*/ 272 w 537"/>
                <a:gd name="T81" fmla="*/ 224 h 623"/>
                <a:gd name="T82" fmla="*/ 189 w 537"/>
                <a:gd name="T83" fmla="*/ 362 h 623"/>
                <a:gd name="T84" fmla="*/ 159 w 537"/>
                <a:gd name="T85" fmla="*/ 344 h 623"/>
                <a:gd name="T86" fmla="*/ 146 w 537"/>
                <a:gd name="T87" fmla="*/ 456 h 623"/>
                <a:gd name="T88" fmla="*/ 154 w 537"/>
                <a:gd name="T89" fmla="*/ 387 h 623"/>
                <a:gd name="T90" fmla="*/ 211 w 537"/>
                <a:gd name="T91" fmla="*/ 422 h 623"/>
                <a:gd name="T92" fmla="*/ 155 w 537"/>
                <a:gd name="T93" fmla="*/ 461 h 623"/>
                <a:gd name="T94" fmla="*/ 146 w 537"/>
                <a:gd name="T95" fmla="*/ 456 h 623"/>
                <a:gd name="T96" fmla="*/ 266 w 537"/>
                <a:gd name="T97" fmla="*/ 168 h 623"/>
                <a:gd name="T98" fmla="*/ 253 w 537"/>
                <a:gd name="T99" fmla="*/ 188 h 623"/>
                <a:gd name="T100" fmla="*/ 342 w 537"/>
                <a:gd name="T101" fmla="*/ 242 h 623"/>
                <a:gd name="T102" fmla="*/ 354 w 537"/>
                <a:gd name="T103" fmla="*/ 222 h 623"/>
                <a:gd name="T104" fmla="*/ 266 w 537"/>
                <a:gd name="T105" fmla="*/ 168 h 623"/>
                <a:gd name="T106" fmla="*/ 285 w 537"/>
                <a:gd name="T107" fmla="*/ 138 h 623"/>
                <a:gd name="T108" fmla="*/ 311 w 537"/>
                <a:gd name="T109" fmla="*/ 131 h 623"/>
                <a:gd name="T110" fmla="*/ 366 w 537"/>
                <a:gd name="T111" fmla="*/ 165 h 623"/>
                <a:gd name="T112" fmla="*/ 373 w 537"/>
                <a:gd name="T113" fmla="*/ 191 h 623"/>
                <a:gd name="T114" fmla="*/ 365 w 537"/>
                <a:gd name="T115" fmla="*/ 204 h 623"/>
                <a:gd name="T116" fmla="*/ 277 w 537"/>
                <a:gd name="T117" fmla="*/ 150 h 623"/>
                <a:gd name="T118" fmla="*/ 285 w 537"/>
                <a:gd name="T119" fmla="*/ 138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7" h="623">
                  <a:moveTo>
                    <a:pt x="269" y="0"/>
                  </a:moveTo>
                  <a:lnTo>
                    <a:pt x="403" y="78"/>
                  </a:lnTo>
                  <a:lnTo>
                    <a:pt x="537" y="156"/>
                  </a:lnTo>
                  <a:lnTo>
                    <a:pt x="537" y="311"/>
                  </a:lnTo>
                  <a:lnTo>
                    <a:pt x="537" y="467"/>
                  </a:lnTo>
                  <a:lnTo>
                    <a:pt x="403" y="545"/>
                  </a:lnTo>
                  <a:lnTo>
                    <a:pt x="269" y="623"/>
                  </a:lnTo>
                  <a:lnTo>
                    <a:pt x="134" y="545"/>
                  </a:lnTo>
                  <a:lnTo>
                    <a:pt x="0" y="467"/>
                  </a:lnTo>
                  <a:lnTo>
                    <a:pt x="0" y="311"/>
                  </a:lnTo>
                  <a:lnTo>
                    <a:pt x="0" y="156"/>
                  </a:lnTo>
                  <a:lnTo>
                    <a:pt x="134" y="78"/>
                  </a:lnTo>
                  <a:lnTo>
                    <a:pt x="269" y="0"/>
                  </a:lnTo>
                  <a:close/>
                  <a:moveTo>
                    <a:pt x="269" y="53"/>
                  </a:moveTo>
                  <a:lnTo>
                    <a:pt x="380" y="117"/>
                  </a:lnTo>
                  <a:lnTo>
                    <a:pt x="492" y="182"/>
                  </a:lnTo>
                  <a:lnTo>
                    <a:pt x="492" y="311"/>
                  </a:lnTo>
                  <a:lnTo>
                    <a:pt x="492" y="441"/>
                  </a:lnTo>
                  <a:lnTo>
                    <a:pt x="380" y="505"/>
                  </a:lnTo>
                  <a:lnTo>
                    <a:pt x="269" y="570"/>
                  </a:lnTo>
                  <a:lnTo>
                    <a:pt x="157" y="505"/>
                  </a:lnTo>
                  <a:lnTo>
                    <a:pt x="46" y="441"/>
                  </a:lnTo>
                  <a:lnTo>
                    <a:pt x="46" y="311"/>
                  </a:lnTo>
                  <a:lnTo>
                    <a:pt x="46" y="182"/>
                  </a:lnTo>
                  <a:lnTo>
                    <a:pt x="157" y="117"/>
                  </a:lnTo>
                  <a:lnTo>
                    <a:pt x="269" y="53"/>
                  </a:lnTo>
                  <a:close/>
                  <a:moveTo>
                    <a:pt x="215" y="455"/>
                  </a:moveTo>
                  <a:lnTo>
                    <a:pt x="367" y="455"/>
                  </a:lnTo>
                  <a:cubicBezTo>
                    <a:pt x="371" y="455"/>
                    <a:pt x="375" y="458"/>
                    <a:pt x="375" y="463"/>
                  </a:cubicBezTo>
                  <a:cubicBezTo>
                    <a:pt x="375" y="467"/>
                    <a:pt x="371" y="471"/>
                    <a:pt x="367" y="471"/>
                  </a:cubicBezTo>
                  <a:lnTo>
                    <a:pt x="215" y="471"/>
                  </a:lnTo>
                  <a:cubicBezTo>
                    <a:pt x="211" y="471"/>
                    <a:pt x="207" y="467"/>
                    <a:pt x="207" y="463"/>
                  </a:cubicBezTo>
                  <a:cubicBezTo>
                    <a:pt x="207" y="458"/>
                    <a:pt x="211" y="455"/>
                    <a:pt x="215" y="455"/>
                  </a:cubicBezTo>
                  <a:close/>
                  <a:moveTo>
                    <a:pt x="218" y="380"/>
                  </a:moveTo>
                  <a:lnTo>
                    <a:pt x="302" y="242"/>
                  </a:lnTo>
                  <a:lnTo>
                    <a:pt x="331" y="260"/>
                  </a:lnTo>
                  <a:lnTo>
                    <a:pt x="248" y="398"/>
                  </a:lnTo>
                  <a:lnTo>
                    <a:pt x="218" y="380"/>
                  </a:lnTo>
                  <a:close/>
                  <a:moveTo>
                    <a:pt x="159" y="344"/>
                  </a:moveTo>
                  <a:lnTo>
                    <a:pt x="243" y="207"/>
                  </a:lnTo>
                  <a:lnTo>
                    <a:pt x="272" y="224"/>
                  </a:lnTo>
                  <a:lnTo>
                    <a:pt x="189" y="362"/>
                  </a:lnTo>
                  <a:lnTo>
                    <a:pt x="159" y="344"/>
                  </a:lnTo>
                  <a:close/>
                  <a:moveTo>
                    <a:pt x="146" y="456"/>
                  </a:moveTo>
                  <a:lnTo>
                    <a:pt x="154" y="387"/>
                  </a:lnTo>
                  <a:lnTo>
                    <a:pt x="211" y="422"/>
                  </a:lnTo>
                  <a:lnTo>
                    <a:pt x="155" y="461"/>
                  </a:lnTo>
                  <a:cubicBezTo>
                    <a:pt x="149" y="465"/>
                    <a:pt x="145" y="463"/>
                    <a:pt x="146" y="456"/>
                  </a:cubicBezTo>
                  <a:close/>
                  <a:moveTo>
                    <a:pt x="266" y="168"/>
                  </a:moveTo>
                  <a:lnTo>
                    <a:pt x="253" y="188"/>
                  </a:lnTo>
                  <a:lnTo>
                    <a:pt x="342" y="242"/>
                  </a:lnTo>
                  <a:lnTo>
                    <a:pt x="354" y="222"/>
                  </a:lnTo>
                  <a:lnTo>
                    <a:pt x="266" y="168"/>
                  </a:lnTo>
                  <a:close/>
                  <a:moveTo>
                    <a:pt x="285" y="138"/>
                  </a:moveTo>
                  <a:cubicBezTo>
                    <a:pt x="290" y="129"/>
                    <a:pt x="302" y="126"/>
                    <a:pt x="311" y="131"/>
                  </a:cubicBezTo>
                  <a:lnTo>
                    <a:pt x="366" y="165"/>
                  </a:lnTo>
                  <a:cubicBezTo>
                    <a:pt x="375" y="170"/>
                    <a:pt x="378" y="182"/>
                    <a:pt x="373" y="191"/>
                  </a:cubicBezTo>
                  <a:lnTo>
                    <a:pt x="365" y="204"/>
                  </a:lnTo>
                  <a:lnTo>
                    <a:pt x="277" y="150"/>
                  </a:lnTo>
                  <a:lnTo>
                    <a:pt x="285" y="1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289155" y="971436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CN" altLang="en-US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专用客户端配置及使用</a:t>
              </a:r>
              <a:endParaRPr lang="zh-CN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0"/>
          <p:cNvSpPr txBox="1"/>
          <p:nvPr/>
        </p:nvSpPr>
        <p:spPr>
          <a:xfrm>
            <a:off x="2354759" y="1374036"/>
            <a:ext cx="7582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>
                <a:solidFill>
                  <a:srgbClr val="FF0000"/>
                </a:solidFill>
              </a:rPr>
              <a:t>客户端使用</a:t>
            </a:r>
            <a:r>
              <a:rPr lang="en-US" altLang="zh-CN" dirty="0" smtClean="0">
                <a:solidFill>
                  <a:srgbClr val="FF0000"/>
                </a:solidFill>
              </a:rPr>
              <a:t>-</a:t>
            </a:r>
            <a:r>
              <a:rPr lang="zh-CN" altLang="en-US" dirty="0" smtClean="0">
                <a:solidFill>
                  <a:srgbClr val="FF0000"/>
                </a:solidFill>
              </a:rPr>
              <a:t>打开服务器</a:t>
            </a:r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3" name="Oval 13"/>
          <p:cNvSpPr>
            <a:spLocks noChangeArrowheads="1"/>
          </p:cNvSpPr>
          <p:nvPr/>
        </p:nvSpPr>
        <p:spPr bwMode="auto">
          <a:xfrm>
            <a:off x="1706687" y="1340768"/>
            <a:ext cx="496699" cy="468764"/>
          </a:xfrm>
          <a:prstGeom prst="ellipse">
            <a:avLst/>
          </a:prstGeom>
          <a:solidFill>
            <a:srgbClr val="C00000"/>
          </a:solidFill>
          <a:ln w="19050"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en-US" altLang="zh-CN" sz="220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220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4679" y="400506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9473" y="1988840"/>
            <a:ext cx="4371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&gt; </a:t>
            </a:r>
            <a:r>
              <a:rPr lang="zh-CN" altLang="en-US" dirty="0" smtClean="0">
                <a:solidFill>
                  <a:srgbClr val="FF0000"/>
                </a:solidFill>
              </a:rPr>
              <a:t>打开“站点管理器”选择“连接” 即可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514" y="2487788"/>
            <a:ext cx="5237262" cy="3403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C:\Users\Mr.wu\Desktop\快捷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407" y="2708920"/>
            <a:ext cx="2516584" cy="195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200073" y="1992288"/>
            <a:ext cx="4371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&gt;</a:t>
            </a:r>
            <a:r>
              <a:rPr lang="zh-CN" altLang="en-US" dirty="0" smtClean="0">
                <a:solidFill>
                  <a:srgbClr val="FF0000"/>
                </a:solidFill>
              </a:rPr>
              <a:t>点击如下图“倒三角形”选择“站点”也可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0745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831516" y="5488006"/>
            <a:ext cx="2291995" cy="322275"/>
            <a:chOff x="3079994" y="5783863"/>
            <a:chExt cx="3383255" cy="475717"/>
          </a:xfrm>
        </p:grpSpPr>
        <p:sp>
          <p:nvSpPr>
            <p:cNvPr id="3" name="Freeform 7"/>
            <p:cNvSpPr/>
            <p:nvPr/>
          </p:nvSpPr>
          <p:spPr bwMode="auto">
            <a:xfrm>
              <a:off x="3079994" y="5783863"/>
              <a:ext cx="503238" cy="442913"/>
            </a:xfrm>
            <a:custGeom>
              <a:avLst/>
              <a:gdLst>
                <a:gd name="T0" fmla="*/ 472 w 613"/>
                <a:gd name="T1" fmla="*/ 18 h 537"/>
                <a:gd name="T2" fmla="*/ 539 w 613"/>
                <a:gd name="T3" fmla="*/ 134 h 537"/>
                <a:gd name="T4" fmla="*/ 605 w 613"/>
                <a:gd name="T5" fmla="*/ 248 h 537"/>
                <a:gd name="T6" fmla="*/ 606 w 613"/>
                <a:gd name="T7" fmla="*/ 287 h 537"/>
                <a:gd name="T8" fmla="*/ 539 w 613"/>
                <a:gd name="T9" fmla="*/ 403 h 537"/>
                <a:gd name="T10" fmla="*/ 474 w 613"/>
                <a:gd name="T11" fmla="*/ 517 h 537"/>
                <a:gd name="T12" fmla="*/ 440 w 613"/>
                <a:gd name="T13" fmla="*/ 537 h 537"/>
                <a:gd name="T14" fmla="*/ 307 w 613"/>
                <a:gd name="T15" fmla="*/ 537 h 537"/>
                <a:gd name="T16" fmla="*/ 175 w 613"/>
                <a:gd name="T17" fmla="*/ 537 h 537"/>
                <a:gd name="T18" fmla="*/ 141 w 613"/>
                <a:gd name="T19" fmla="*/ 519 h 537"/>
                <a:gd name="T20" fmla="*/ 74 w 613"/>
                <a:gd name="T21" fmla="*/ 403 h 537"/>
                <a:gd name="T22" fmla="*/ 8 w 613"/>
                <a:gd name="T23" fmla="*/ 289 h 537"/>
                <a:gd name="T24" fmla="*/ 7 w 613"/>
                <a:gd name="T25" fmla="*/ 250 h 537"/>
                <a:gd name="T26" fmla="*/ 74 w 613"/>
                <a:gd name="T27" fmla="*/ 134 h 537"/>
                <a:gd name="T28" fmla="*/ 139 w 613"/>
                <a:gd name="T29" fmla="*/ 20 h 537"/>
                <a:gd name="T30" fmla="*/ 173 w 613"/>
                <a:gd name="T31" fmla="*/ 0 h 537"/>
                <a:gd name="T32" fmla="*/ 307 w 613"/>
                <a:gd name="T33" fmla="*/ 0 h 537"/>
                <a:gd name="T34" fmla="*/ 438 w 613"/>
                <a:gd name="T35" fmla="*/ 0 h 537"/>
                <a:gd name="T36" fmla="*/ 472 w 613"/>
                <a:gd name="T37" fmla="*/ 1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3" h="537">
                  <a:moveTo>
                    <a:pt x="472" y="18"/>
                  </a:moveTo>
                  <a:lnTo>
                    <a:pt x="539" y="134"/>
                  </a:lnTo>
                  <a:cubicBezTo>
                    <a:pt x="561" y="172"/>
                    <a:pt x="583" y="210"/>
                    <a:pt x="605" y="248"/>
                  </a:cubicBezTo>
                  <a:cubicBezTo>
                    <a:pt x="612" y="260"/>
                    <a:pt x="613" y="273"/>
                    <a:pt x="606" y="287"/>
                  </a:cubicBezTo>
                  <a:lnTo>
                    <a:pt x="539" y="403"/>
                  </a:lnTo>
                  <a:cubicBezTo>
                    <a:pt x="518" y="441"/>
                    <a:pt x="496" y="479"/>
                    <a:pt x="474" y="517"/>
                  </a:cubicBezTo>
                  <a:cubicBezTo>
                    <a:pt x="466" y="529"/>
                    <a:pt x="456" y="536"/>
                    <a:pt x="440" y="537"/>
                  </a:cubicBezTo>
                  <a:lnTo>
                    <a:pt x="307" y="537"/>
                  </a:lnTo>
                  <a:cubicBezTo>
                    <a:pt x="263" y="537"/>
                    <a:pt x="219" y="537"/>
                    <a:pt x="175" y="537"/>
                  </a:cubicBezTo>
                  <a:cubicBezTo>
                    <a:pt x="161" y="537"/>
                    <a:pt x="149" y="532"/>
                    <a:pt x="141" y="519"/>
                  </a:cubicBezTo>
                  <a:lnTo>
                    <a:pt x="74" y="403"/>
                  </a:lnTo>
                  <a:cubicBezTo>
                    <a:pt x="52" y="365"/>
                    <a:pt x="30" y="327"/>
                    <a:pt x="8" y="289"/>
                  </a:cubicBezTo>
                  <a:cubicBezTo>
                    <a:pt x="1" y="277"/>
                    <a:pt x="0" y="264"/>
                    <a:pt x="7" y="250"/>
                  </a:cubicBezTo>
                  <a:lnTo>
                    <a:pt x="74" y="134"/>
                  </a:lnTo>
                  <a:cubicBezTo>
                    <a:pt x="96" y="96"/>
                    <a:pt x="117" y="58"/>
                    <a:pt x="139" y="20"/>
                  </a:cubicBezTo>
                  <a:cubicBezTo>
                    <a:pt x="147" y="8"/>
                    <a:pt x="157" y="1"/>
                    <a:pt x="173" y="0"/>
                  </a:cubicBezTo>
                  <a:lnTo>
                    <a:pt x="307" y="0"/>
                  </a:lnTo>
                  <a:cubicBezTo>
                    <a:pt x="350" y="0"/>
                    <a:pt x="394" y="0"/>
                    <a:pt x="438" y="0"/>
                  </a:cubicBezTo>
                  <a:cubicBezTo>
                    <a:pt x="452" y="0"/>
                    <a:pt x="464" y="5"/>
                    <a:pt x="472" y="18"/>
                  </a:cubicBezTo>
                  <a:close/>
                </a:path>
              </a:pathLst>
            </a:custGeom>
            <a:solidFill>
              <a:srgbClr val="433D3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" name="Freeform 8"/>
            <p:cNvSpPr>
              <a:spLocks noEditPoints="1"/>
            </p:cNvSpPr>
            <p:nvPr/>
          </p:nvSpPr>
          <p:spPr bwMode="auto">
            <a:xfrm>
              <a:off x="3202232" y="5909276"/>
              <a:ext cx="265113" cy="192088"/>
            </a:xfrm>
            <a:custGeom>
              <a:avLst/>
              <a:gdLst>
                <a:gd name="T0" fmla="*/ 269 w 322"/>
                <a:gd name="T1" fmla="*/ 0 h 233"/>
                <a:gd name="T2" fmla="*/ 53 w 322"/>
                <a:gd name="T3" fmla="*/ 0 h 233"/>
                <a:gd name="T4" fmla="*/ 0 w 322"/>
                <a:gd name="T5" fmla="*/ 52 h 233"/>
                <a:gd name="T6" fmla="*/ 0 w 322"/>
                <a:gd name="T7" fmla="*/ 181 h 233"/>
                <a:gd name="T8" fmla="*/ 53 w 322"/>
                <a:gd name="T9" fmla="*/ 233 h 233"/>
                <a:gd name="T10" fmla="*/ 269 w 322"/>
                <a:gd name="T11" fmla="*/ 233 h 233"/>
                <a:gd name="T12" fmla="*/ 322 w 322"/>
                <a:gd name="T13" fmla="*/ 181 h 233"/>
                <a:gd name="T14" fmla="*/ 322 w 322"/>
                <a:gd name="T15" fmla="*/ 52 h 233"/>
                <a:gd name="T16" fmla="*/ 269 w 322"/>
                <a:gd name="T17" fmla="*/ 0 h 233"/>
                <a:gd name="T18" fmla="*/ 101 w 322"/>
                <a:gd name="T19" fmla="*/ 101 h 233"/>
                <a:gd name="T20" fmla="*/ 124 w 322"/>
                <a:gd name="T21" fmla="*/ 78 h 233"/>
                <a:gd name="T22" fmla="*/ 101 w 322"/>
                <a:gd name="T23" fmla="*/ 55 h 233"/>
                <a:gd name="T24" fmla="*/ 78 w 322"/>
                <a:gd name="T25" fmla="*/ 78 h 233"/>
                <a:gd name="T26" fmla="*/ 101 w 322"/>
                <a:gd name="T27" fmla="*/ 101 h 233"/>
                <a:gd name="T28" fmla="*/ 141 w 322"/>
                <a:gd name="T29" fmla="*/ 166 h 233"/>
                <a:gd name="T30" fmla="*/ 144 w 322"/>
                <a:gd name="T31" fmla="*/ 128 h 233"/>
                <a:gd name="T32" fmla="*/ 121 w 322"/>
                <a:gd name="T33" fmla="*/ 108 h 233"/>
                <a:gd name="T34" fmla="*/ 109 w 322"/>
                <a:gd name="T35" fmla="*/ 108 h 233"/>
                <a:gd name="T36" fmla="*/ 106 w 322"/>
                <a:gd name="T37" fmla="*/ 117 h 233"/>
                <a:gd name="T38" fmla="*/ 109 w 322"/>
                <a:gd name="T39" fmla="*/ 151 h 233"/>
                <a:gd name="T40" fmla="*/ 100 w 322"/>
                <a:gd name="T41" fmla="*/ 163 h 233"/>
                <a:gd name="T42" fmla="*/ 92 w 322"/>
                <a:gd name="T43" fmla="*/ 151 h 233"/>
                <a:gd name="T44" fmla="*/ 97 w 322"/>
                <a:gd name="T45" fmla="*/ 117 h 233"/>
                <a:gd name="T46" fmla="*/ 94 w 322"/>
                <a:gd name="T47" fmla="*/ 108 h 233"/>
                <a:gd name="T48" fmla="*/ 80 w 322"/>
                <a:gd name="T49" fmla="*/ 108 h 233"/>
                <a:gd name="T50" fmla="*/ 57 w 322"/>
                <a:gd name="T51" fmla="*/ 129 h 233"/>
                <a:gd name="T52" fmla="*/ 60 w 322"/>
                <a:gd name="T53" fmla="*/ 166 h 233"/>
                <a:gd name="T54" fmla="*/ 101 w 322"/>
                <a:gd name="T55" fmla="*/ 176 h 233"/>
                <a:gd name="T56" fmla="*/ 141 w 322"/>
                <a:gd name="T57" fmla="*/ 166 h 233"/>
                <a:gd name="T58" fmla="*/ 165 w 322"/>
                <a:gd name="T59" fmla="*/ 191 h 233"/>
                <a:gd name="T60" fmla="*/ 165 w 322"/>
                <a:gd name="T61" fmla="*/ 191 h 233"/>
                <a:gd name="T62" fmla="*/ 36 w 322"/>
                <a:gd name="T63" fmla="*/ 191 h 233"/>
                <a:gd name="T64" fmla="*/ 36 w 322"/>
                <a:gd name="T65" fmla="*/ 42 h 233"/>
                <a:gd name="T66" fmla="*/ 165 w 322"/>
                <a:gd name="T67" fmla="*/ 42 h 233"/>
                <a:gd name="T68" fmla="*/ 165 w 322"/>
                <a:gd name="T69" fmla="*/ 191 h 233"/>
                <a:gd name="T70" fmla="*/ 249 w 322"/>
                <a:gd name="T71" fmla="*/ 73 h 233"/>
                <a:gd name="T72" fmla="*/ 249 w 322"/>
                <a:gd name="T73" fmla="*/ 73 h 233"/>
                <a:gd name="T74" fmla="*/ 193 w 322"/>
                <a:gd name="T75" fmla="*/ 73 h 233"/>
                <a:gd name="T76" fmla="*/ 181 w 322"/>
                <a:gd name="T77" fmla="*/ 60 h 233"/>
                <a:gd name="T78" fmla="*/ 193 w 322"/>
                <a:gd name="T79" fmla="*/ 48 h 233"/>
                <a:gd name="T80" fmla="*/ 249 w 322"/>
                <a:gd name="T81" fmla="*/ 48 h 233"/>
                <a:gd name="T82" fmla="*/ 261 w 322"/>
                <a:gd name="T83" fmla="*/ 60 h 233"/>
                <a:gd name="T84" fmla="*/ 249 w 322"/>
                <a:gd name="T85" fmla="*/ 73 h 233"/>
                <a:gd name="T86" fmla="*/ 302 w 322"/>
                <a:gd name="T87" fmla="*/ 123 h 233"/>
                <a:gd name="T88" fmla="*/ 302 w 322"/>
                <a:gd name="T89" fmla="*/ 123 h 233"/>
                <a:gd name="T90" fmla="*/ 292 w 322"/>
                <a:gd name="T91" fmla="*/ 133 h 233"/>
                <a:gd name="T92" fmla="*/ 191 w 322"/>
                <a:gd name="T93" fmla="*/ 133 h 233"/>
                <a:gd name="T94" fmla="*/ 181 w 322"/>
                <a:gd name="T95" fmla="*/ 123 h 233"/>
                <a:gd name="T96" fmla="*/ 191 w 322"/>
                <a:gd name="T97" fmla="*/ 113 h 233"/>
                <a:gd name="T98" fmla="*/ 292 w 322"/>
                <a:gd name="T99" fmla="*/ 113 h 233"/>
                <a:gd name="T100" fmla="*/ 302 w 322"/>
                <a:gd name="T101" fmla="*/ 123 h 233"/>
                <a:gd name="T102" fmla="*/ 302 w 322"/>
                <a:gd name="T103" fmla="*/ 163 h 233"/>
                <a:gd name="T104" fmla="*/ 302 w 322"/>
                <a:gd name="T105" fmla="*/ 163 h 233"/>
                <a:gd name="T106" fmla="*/ 292 w 322"/>
                <a:gd name="T107" fmla="*/ 173 h 233"/>
                <a:gd name="T108" fmla="*/ 191 w 322"/>
                <a:gd name="T109" fmla="*/ 173 h 233"/>
                <a:gd name="T110" fmla="*/ 181 w 322"/>
                <a:gd name="T111" fmla="*/ 163 h 233"/>
                <a:gd name="T112" fmla="*/ 191 w 322"/>
                <a:gd name="T113" fmla="*/ 153 h 233"/>
                <a:gd name="T114" fmla="*/ 292 w 322"/>
                <a:gd name="T115" fmla="*/ 153 h 233"/>
                <a:gd name="T116" fmla="*/ 302 w 322"/>
                <a:gd name="T117" fmla="*/ 16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2" h="233">
                  <a:moveTo>
                    <a:pt x="269" y="0"/>
                  </a:moveTo>
                  <a:lnTo>
                    <a:pt x="53" y="0"/>
                  </a:lnTo>
                  <a:cubicBezTo>
                    <a:pt x="24" y="0"/>
                    <a:pt x="0" y="23"/>
                    <a:pt x="0" y="52"/>
                  </a:cubicBezTo>
                  <a:lnTo>
                    <a:pt x="0" y="181"/>
                  </a:lnTo>
                  <a:cubicBezTo>
                    <a:pt x="0" y="210"/>
                    <a:pt x="24" y="233"/>
                    <a:pt x="53" y="233"/>
                  </a:cubicBezTo>
                  <a:lnTo>
                    <a:pt x="269" y="233"/>
                  </a:lnTo>
                  <a:cubicBezTo>
                    <a:pt x="298" y="233"/>
                    <a:pt x="322" y="210"/>
                    <a:pt x="322" y="181"/>
                  </a:cubicBezTo>
                  <a:lnTo>
                    <a:pt x="322" y="52"/>
                  </a:lnTo>
                  <a:cubicBezTo>
                    <a:pt x="322" y="23"/>
                    <a:pt x="298" y="0"/>
                    <a:pt x="269" y="0"/>
                  </a:cubicBezTo>
                  <a:close/>
                  <a:moveTo>
                    <a:pt x="101" y="101"/>
                  </a:moveTo>
                  <a:cubicBezTo>
                    <a:pt x="113" y="101"/>
                    <a:pt x="124" y="91"/>
                    <a:pt x="124" y="78"/>
                  </a:cubicBezTo>
                  <a:cubicBezTo>
                    <a:pt x="124" y="65"/>
                    <a:pt x="113" y="55"/>
                    <a:pt x="101" y="55"/>
                  </a:cubicBezTo>
                  <a:cubicBezTo>
                    <a:pt x="88" y="55"/>
                    <a:pt x="78" y="65"/>
                    <a:pt x="78" y="78"/>
                  </a:cubicBezTo>
                  <a:cubicBezTo>
                    <a:pt x="78" y="91"/>
                    <a:pt x="88" y="101"/>
                    <a:pt x="101" y="101"/>
                  </a:cubicBezTo>
                  <a:close/>
                  <a:moveTo>
                    <a:pt x="141" y="166"/>
                  </a:moveTo>
                  <a:lnTo>
                    <a:pt x="144" y="128"/>
                  </a:lnTo>
                  <a:cubicBezTo>
                    <a:pt x="145" y="117"/>
                    <a:pt x="134" y="108"/>
                    <a:pt x="121" y="108"/>
                  </a:cubicBezTo>
                  <a:lnTo>
                    <a:pt x="109" y="108"/>
                  </a:lnTo>
                  <a:cubicBezTo>
                    <a:pt x="109" y="109"/>
                    <a:pt x="109" y="114"/>
                    <a:pt x="106" y="117"/>
                  </a:cubicBezTo>
                  <a:cubicBezTo>
                    <a:pt x="106" y="117"/>
                    <a:pt x="111" y="142"/>
                    <a:pt x="109" y="151"/>
                  </a:cubicBezTo>
                  <a:cubicBezTo>
                    <a:pt x="108" y="154"/>
                    <a:pt x="104" y="163"/>
                    <a:pt x="100" y="163"/>
                  </a:cubicBezTo>
                  <a:cubicBezTo>
                    <a:pt x="96" y="163"/>
                    <a:pt x="93" y="154"/>
                    <a:pt x="92" y="151"/>
                  </a:cubicBezTo>
                  <a:cubicBezTo>
                    <a:pt x="91" y="142"/>
                    <a:pt x="97" y="117"/>
                    <a:pt x="97" y="117"/>
                  </a:cubicBezTo>
                  <a:cubicBezTo>
                    <a:pt x="96" y="116"/>
                    <a:pt x="94" y="115"/>
                    <a:pt x="94" y="108"/>
                  </a:cubicBezTo>
                  <a:lnTo>
                    <a:pt x="80" y="108"/>
                  </a:lnTo>
                  <a:cubicBezTo>
                    <a:pt x="68" y="108"/>
                    <a:pt x="56" y="117"/>
                    <a:pt x="57" y="129"/>
                  </a:cubicBezTo>
                  <a:lnTo>
                    <a:pt x="60" y="166"/>
                  </a:lnTo>
                  <a:cubicBezTo>
                    <a:pt x="70" y="176"/>
                    <a:pt x="86" y="176"/>
                    <a:pt x="101" y="176"/>
                  </a:cubicBezTo>
                  <a:cubicBezTo>
                    <a:pt x="115" y="176"/>
                    <a:pt x="132" y="175"/>
                    <a:pt x="141" y="166"/>
                  </a:cubicBezTo>
                  <a:close/>
                  <a:moveTo>
                    <a:pt x="165" y="191"/>
                  </a:moveTo>
                  <a:lnTo>
                    <a:pt x="165" y="191"/>
                  </a:lnTo>
                  <a:lnTo>
                    <a:pt x="36" y="191"/>
                  </a:lnTo>
                  <a:lnTo>
                    <a:pt x="36" y="42"/>
                  </a:lnTo>
                  <a:lnTo>
                    <a:pt x="165" y="42"/>
                  </a:lnTo>
                  <a:lnTo>
                    <a:pt x="165" y="191"/>
                  </a:lnTo>
                  <a:close/>
                  <a:moveTo>
                    <a:pt x="249" y="73"/>
                  </a:moveTo>
                  <a:lnTo>
                    <a:pt x="249" y="73"/>
                  </a:lnTo>
                  <a:lnTo>
                    <a:pt x="193" y="73"/>
                  </a:lnTo>
                  <a:cubicBezTo>
                    <a:pt x="186" y="73"/>
                    <a:pt x="181" y="67"/>
                    <a:pt x="181" y="60"/>
                  </a:cubicBezTo>
                  <a:cubicBezTo>
                    <a:pt x="181" y="54"/>
                    <a:pt x="186" y="48"/>
                    <a:pt x="193" y="48"/>
                  </a:cubicBezTo>
                  <a:lnTo>
                    <a:pt x="249" y="48"/>
                  </a:lnTo>
                  <a:cubicBezTo>
                    <a:pt x="256" y="48"/>
                    <a:pt x="261" y="54"/>
                    <a:pt x="261" y="60"/>
                  </a:cubicBezTo>
                  <a:cubicBezTo>
                    <a:pt x="261" y="67"/>
                    <a:pt x="256" y="73"/>
                    <a:pt x="249" y="73"/>
                  </a:cubicBezTo>
                  <a:close/>
                  <a:moveTo>
                    <a:pt x="302" y="123"/>
                  </a:moveTo>
                  <a:lnTo>
                    <a:pt x="302" y="123"/>
                  </a:lnTo>
                  <a:cubicBezTo>
                    <a:pt x="302" y="128"/>
                    <a:pt x="297" y="133"/>
                    <a:pt x="292" y="133"/>
                  </a:cubicBezTo>
                  <a:lnTo>
                    <a:pt x="191" y="133"/>
                  </a:lnTo>
                  <a:cubicBezTo>
                    <a:pt x="186" y="133"/>
                    <a:pt x="181" y="128"/>
                    <a:pt x="181" y="123"/>
                  </a:cubicBezTo>
                  <a:cubicBezTo>
                    <a:pt x="181" y="117"/>
                    <a:pt x="186" y="113"/>
                    <a:pt x="191" y="113"/>
                  </a:cubicBezTo>
                  <a:lnTo>
                    <a:pt x="292" y="113"/>
                  </a:lnTo>
                  <a:cubicBezTo>
                    <a:pt x="297" y="113"/>
                    <a:pt x="302" y="117"/>
                    <a:pt x="302" y="123"/>
                  </a:cubicBezTo>
                  <a:close/>
                  <a:moveTo>
                    <a:pt x="302" y="163"/>
                  </a:moveTo>
                  <a:lnTo>
                    <a:pt x="302" y="163"/>
                  </a:lnTo>
                  <a:cubicBezTo>
                    <a:pt x="302" y="169"/>
                    <a:pt x="297" y="173"/>
                    <a:pt x="292" y="173"/>
                  </a:cubicBezTo>
                  <a:lnTo>
                    <a:pt x="191" y="173"/>
                  </a:lnTo>
                  <a:cubicBezTo>
                    <a:pt x="186" y="173"/>
                    <a:pt x="181" y="169"/>
                    <a:pt x="181" y="163"/>
                  </a:cubicBezTo>
                  <a:cubicBezTo>
                    <a:pt x="181" y="157"/>
                    <a:pt x="186" y="153"/>
                    <a:pt x="191" y="153"/>
                  </a:cubicBezTo>
                  <a:lnTo>
                    <a:pt x="292" y="153"/>
                  </a:lnTo>
                  <a:cubicBezTo>
                    <a:pt x="297" y="153"/>
                    <a:pt x="302" y="157"/>
                    <a:pt x="302" y="163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" name="TextBox 82"/>
            <p:cNvSpPr txBox="1"/>
            <p:nvPr/>
          </p:nvSpPr>
          <p:spPr>
            <a:xfrm>
              <a:off x="3576020" y="5805264"/>
              <a:ext cx="2887229" cy="454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75000"/>
                    </a:schemeClr>
                  </a:solidFill>
                  <a:latin typeface="+mj-ea"/>
                  <a:ea typeface="+mj-ea"/>
                </a:rPr>
                <a:t>时间：</a:t>
              </a:r>
              <a:r>
                <a:rPr lang="en-US" altLang="zh-CN" sz="1400" dirty="0" smtClean="0">
                  <a:solidFill>
                    <a:schemeClr val="bg1">
                      <a:lumMod val="75000"/>
                    </a:schemeClr>
                  </a:solidFill>
                  <a:latin typeface="+mj-ea"/>
                  <a:ea typeface="+mj-ea"/>
                </a:rPr>
                <a:t>2021.10.29</a:t>
              </a:r>
              <a:endParaRPr lang="en-US" altLang="zh-CN" sz="14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147375" y="5488006"/>
            <a:ext cx="2036069" cy="322275"/>
            <a:chOff x="6825277" y="5783863"/>
            <a:chExt cx="3005478" cy="475717"/>
          </a:xfrm>
        </p:grpSpPr>
        <p:sp>
          <p:nvSpPr>
            <p:cNvPr id="7" name="Freeform 9"/>
            <p:cNvSpPr/>
            <p:nvPr/>
          </p:nvSpPr>
          <p:spPr bwMode="auto">
            <a:xfrm>
              <a:off x="6825277" y="5783863"/>
              <a:ext cx="504825" cy="442913"/>
            </a:xfrm>
            <a:custGeom>
              <a:avLst/>
              <a:gdLst>
                <a:gd name="T0" fmla="*/ 472 w 613"/>
                <a:gd name="T1" fmla="*/ 18 h 537"/>
                <a:gd name="T2" fmla="*/ 539 w 613"/>
                <a:gd name="T3" fmla="*/ 134 h 537"/>
                <a:gd name="T4" fmla="*/ 605 w 613"/>
                <a:gd name="T5" fmla="*/ 248 h 537"/>
                <a:gd name="T6" fmla="*/ 606 w 613"/>
                <a:gd name="T7" fmla="*/ 287 h 537"/>
                <a:gd name="T8" fmla="*/ 539 w 613"/>
                <a:gd name="T9" fmla="*/ 403 h 537"/>
                <a:gd name="T10" fmla="*/ 473 w 613"/>
                <a:gd name="T11" fmla="*/ 517 h 537"/>
                <a:gd name="T12" fmla="*/ 440 w 613"/>
                <a:gd name="T13" fmla="*/ 537 h 537"/>
                <a:gd name="T14" fmla="*/ 306 w 613"/>
                <a:gd name="T15" fmla="*/ 537 h 537"/>
                <a:gd name="T16" fmla="*/ 175 w 613"/>
                <a:gd name="T17" fmla="*/ 537 h 537"/>
                <a:gd name="T18" fmla="*/ 140 w 613"/>
                <a:gd name="T19" fmla="*/ 519 h 537"/>
                <a:gd name="T20" fmla="*/ 73 w 613"/>
                <a:gd name="T21" fmla="*/ 403 h 537"/>
                <a:gd name="T22" fmla="*/ 7 w 613"/>
                <a:gd name="T23" fmla="*/ 289 h 537"/>
                <a:gd name="T24" fmla="*/ 6 w 613"/>
                <a:gd name="T25" fmla="*/ 250 h 537"/>
                <a:gd name="T26" fmla="*/ 73 w 613"/>
                <a:gd name="T27" fmla="*/ 134 h 537"/>
                <a:gd name="T28" fmla="*/ 139 w 613"/>
                <a:gd name="T29" fmla="*/ 20 h 537"/>
                <a:gd name="T30" fmla="*/ 172 w 613"/>
                <a:gd name="T31" fmla="*/ 0 h 537"/>
                <a:gd name="T32" fmla="*/ 306 w 613"/>
                <a:gd name="T33" fmla="*/ 0 h 537"/>
                <a:gd name="T34" fmla="*/ 437 w 613"/>
                <a:gd name="T35" fmla="*/ 0 h 537"/>
                <a:gd name="T36" fmla="*/ 472 w 613"/>
                <a:gd name="T37" fmla="*/ 18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3" h="537">
                  <a:moveTo>
                    <a:pt x="472" y="18"/>
                  </a:moveTo>
                  <a:lnTo>
                    <a:pt x="539" y="134"/>
                  </a:lnTo>
                  <a:cubicBezTo>
                    <a:pt x="561" y="172"/>
                    <a:pt x="583" y="210"/>
                    <a:pt x="605" y="248"/>
                  </a:cubicBezTo>
                  <a:cubicBezTo>
                    <a:pt x="612" y="260"/>
                    <a:pt x="613" y="273"/>
                    <a:pt x="606" y="287"/>
                  </a:cubicBezTo>
                  <a:lnTo>
                    <a:pt x="539" y="403"/>
                  </a:lnTo>
                  <a:cubicBezTo>
                    <a:pt x="517" y="441"/>
                    <a:pt x="495" y="479"/>
                    <a:pt x="473" y="517"/>
                  </a:cubicBezTo>
                  <a:cubicBezTo>
                    <a:pt x="466" y="529"/>
                    <a:pt x="455" y="536"/>
                    <a:pt x="440" y="537"/>
                  </a:cubicBezTo>
                  <a:lnTo>
                    <a:pt x="306" y="537"/>
                  </a:lnTo>
                  <a:cubicBezTo>
                    <a:pt x="262" y="537"/>
                    <a:pt x="219" y="537"/>
                    <a:pt x="175" y="537"/>
                  </a:cubicBezTo>
                  <a:cubicBezTo>
                    <a:pt x="160" y="537"/>
                    <a:pt x="149" y="532"/>
                    <a:pt x="140" y="519"/>
                  </a:cubicBezTo>
                  <a:lnTo>
                    <a:pt x="73" y="403"/>
                  </a:lnTo>
                  <a:cubicBezTo>
                    <a:pt x="51" y="365"/>
                    <a:pt x="29" y="327"/>
                    <a:pt x="7" y="289"/>
                  </a:cubicBezTo>
                  <a:cubicBezTo>
                    <a:pt x="1" y="277"/>
                    <a:pt x="0" y="264"/>
                    <a:pt x="6" y="250"/>
                  </a:cubicBezTo>
                  <a:lnTo>
                    <a:pt x="73" y="134"/>
                  </a:lnTo>
                  <a:cubicBezTo>
                    <a:pt x="95" y="96"/>
                    <a:pt x="117" y="58"/>
                    <a:pt x="139" y="20"/>
                  </a:cubicBezTo>
                  <a:cubicBezTo>
                    <a:pt x="146" y="8"/>
                    <a:pt x="157" y="1"/>
                    <a:pt x="172" y="0"/>
                  </a:cubicBezTo>
                  <a:lnTo>
                    <a:pt x="306" y="0"/>
                  </a:lnTo>
                  <a:cubicBezTo>
                    <a:pt x="350" y="0"/>
                    <a:pt x="394" y="0"/>
                    <a:pt x="437" y="0"/>
                  </a:cubicBezTo>
                  <a:cubicBezTo>
                    <a:pt x="452" y="0"/>
                    <a:pt x="464" y="5"/>
                    <a:pt x="472" y="18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8" name="Freeform 10"/>
            <p:cNvSpPr>
              <a:spLocks noEditPoints="1"/>
            </p:cNvSpPr>
            <p:nvPr/>
          </p:nvSpPr>
          <p:spPr bwMode="auto">
            <a:xfrm>
              <a:off x="6955452" y="5863238"/>
              <a:ext cx="268288" cy="285750"/>
            </a:xfrm>
            <a:custGeom>
              <a:avLst/>
              <a:gdLst>
                <a:gd name="T0" fmla="*/ 163 w 327"/>
                <a:gd name="T1" fmla="*/ 331 h 347"/>
                <a:gd name="T2" fmla="*/ 164 w 327"/>
                <a:gd name="T3" fmla="*/ 192 h 347"/>
                <a:gd name="T4" fmla="*/ 261 w 327"/>
                <a:gd name="T5" fmla="*/ 174 h 347"/>
                <a:gd name="T6" fmla="*/ 200 w 327"/>
                <a:gd name="T7" fmla="*/ 198 h 347"/>
                <a:gd name="T8" fmla="*/ 55 w 327"/>
                <a:gd name="T9" fmla="*/ 124 h 347"/>
                <a:gd name="T10" fmla="*/ 73 w 327"/>
                <a:gd name="T11" fmla="*/ 126 h 347"/>
                <a:gd name="T12" fmla="*/ 96 w 327"/>
                <a:gd name="T13" fmla="*/ 128 h 347"/>
                <a:gd name="T14" fmla="*/ 96 w 327"/>
                <a:gd name="T15" fmla="*/ 113 h 347"/>
                <a:gd name="T16" fmla="*/ 163 w 327"/>
                <a:gd name="T17" fmla="*/ 175 h 347"/>
                <a:gd name="T18" fmla="*/ 238 w 327"/>
                <a:gd name="T19" fmla="*/ 121 h 347"/>
                <a:gd name="T20" fmla="*/ 254 w 327"/>
                <a:gd name="T21" fmla="*/ 118 h 347"/>
                <a:gd name="T22" fmla="*/ 264 w 327"/>
                <a:gd name="T23" fmla="*/ 122 h 347"/>
                <a:gd name="T24" fmla="*/ 240 w 327"/>
                <a:gd name="T25" fmla="*/ 148 h 347"/>
                <a:gd name="T26" fmla="*/ 282 w 327"/>
                <a:gd name="T27" fmla="*/ 197 h 347"/>
                <a:gd name="T28" fmla="*/ 269 w 327"/>
                <a:gd name="T29" fmla="*/ 152 h 347"/>
                <a:gd name="T30" fmla="*/ 269 w 327"/>
                <a:gd name="T31" fmla="*/ 289 h 347"/>
                <a:gd name="T32" fmla="*/ 284 w 327"/>
                <a:gd name="T33" fmla="*/ 285 h 347"/>
                <a:gd name="T34" fmla="*/ 178 w 327"/>
                <a:gd name="T35" fmla="*/ 343 h 347"/>
                <a:gd name="T36" fmla="*/ 164 w 327"/>
                <a:gd name="T37" fmla="*/ 346 h 347"/>
                <a:gd name="T38" fmla="*/ 43 w 327"/>
                <a:gd name="T39" fmla="*/ 285 h 347"/>
                <a:gd name="T40" fmla="*/ 58 w 327"/>
                <a:gd name="T41" fmla="*/ 289 h 347"/>
                <a:gd name="T42" fmla="*/ 58 w 327"/>
                <a:gd name="T43" fmla="*/ 152 h 347"/>
                <a:gd name="T44" fmla="*/ 46 w 327"/>
                <a:gd name="T45" fmla="*/ 197 h 347"/>
                <a:gd name="T46" fmla="*/ 82 w 327"/>
                <a:gd name="T47" fmla="*/ 145 h 347"/>
                <a:gd name="T48" fmla="*/ 36 w 327"/>
                <a:gd name="T49" fmla="*/ 231 h 347"/>
                <a:gd name="T50" fmla="*/ 42 w 327"/>
                <a:gd name="T51" fmla="*/ 244 h 347"/>
                <a:gd name="T52" fmla="*/ 49 w 327"/>
                <a:gd name="T53" fmla="*/ 257 h 347"/>
                <a:gd name="T54" fmla="*/ 26 w 327"/>
                <a:gd name="T55" fmla="*/ 274 h 347"/>
                <a:gd name="T56" fmla="*/ 16 w 327"/>
                <a:gd name="T57" fmla="*/ 217 h 347"/>
                <a:gd name="T58" fmla="*/ 31 w 327"/>
                <a:gd name="T59" fmla="*/ 192 h 347"/>
                <a:gd name="T60" fmla="*/ 272 w 327"/>
                <a:gd name="T61" fmla="*/ 220 h 347"/>
                <a:gd name="T62" fmla="*/ 267 w 327"/>
                <a:gd name="T63" fmla="*/ 234 h 347"/>
                <a:gd name="T64" fmla="*/ 262 w 327"/>
                <a:gd name="T65" fmla="*/ 249 h 347"/>
                <a:gd name="T66" fmla="*/ 259 w 327"/>
                <a:gd name="T67" fmla="*/ 260 h 347"/>
                <a:gd name="T68" fmla="*/ 277 w 327"/>
                <a:gd name="T69" fmla="*/ 210 h 347"/>
                <a:gd name="T70" fmla="*/ 296 w 327"/>
                <a:gd name="T71" fmla="*/ 208 h 347"/>
                <a:gd name="T72" fmla="*/ 162 w 327"/>
                <a:gd name="T73" fmla="*/ 0 h 347"/>
                <a:gd name="T74" fmla="*/ 241 w 327"/>
                <a:gd name="T75" fmla="*/ 62 h 347"/>
                <a:gd name="T76" fmla="*/ 227 w 327"/>
                <a:gd name="T77" fmla="*/ 103 h 347"/>
                <a:gd name="T78" fmla="*/ 210 w 327"/>
                <a:gd name="T79" fmla="*/ 47 h 347"/>
                <a:gd name="T80" fmla="*/ 112 w 327"/>
                <a:gd name="T81" fmla="*/ 106 h 347"/>
                <a:gd name="T82" fmla="*/ 88 w 327"/>
                <a:gd name="T83" fmla="*/ 89 h 347"/>
                <a:gd name="T84" fmla="*/ 114 w 327"/>
                <a:gd name="T85" fmla="*/ 24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7" h="347">
                  <a:moveTo>
                    <a:pt x="153" y="191"/>
                  </a:moveTo>
                  <a:lnTo>
                    <a:pt x="153" y="329"/>
                  </a:lnTo>
                  <a:cubicBezTo>
                    <a:pt x="156" y="331"/>
                    <a:pt x="160" y="331"/>
                    <a:pt x="163" y="331"/>
                  </a:cubicBezTo>
                  <a:cubicBezTo>
                    <a:pt x="167" y="331"/>
                    <a:pt x="171" y="330"/>
                    <a:pt x="174" y="329"/>
                  </a:cubicBezTo>
                  <a:lnTo>
                    <a:pt x="174" y="191"/>
                  </a:lnTo>
                  <a:cubicBezTo>
                    <a:pt x="171" y="192"/>
                    <a:pt x="167" y="192"/>
                    <a:pt x="164" y="192"/>
                  </a:cubicBezTo>
                  <a:cubicBezTo>
                    <a:pt x="160" y="192"/>
                    <a:pt x="157" y="192"/>
                    <a:pt x="153" y="191"/>
                  </a:cubicBezTo>
                  <a:close/>
                  <a:moveTo>
                    <a:pt x="200" y="198"/>
                  </a:moveTo>
                  <a:lnTo>
                    <a:pt x="261" y="174"/>
                  </a:lnTo>
                  <a:lnTo>
                    <a:pt x="261" y="199"/>
                  </a:lnTo>
                  <a:lnTo>
                    <a:pt x="200" y="223"/>
                  </a:lnTo>
                  <a:lnTo>
                    <a:pt x="200" y="198"/>
                  </a:lnTo>
                  <a:close/>
                  <a:moveTo>
                    <a:pt x="82" y="145"/>
                  </a:moveTo>
                  <a:lnTo>
                    <a:pt x="57" y="131"/>
                  </a:lnTo>
                  <a:cubicBezTo>
                    <a:pt x="54" y="130"/>
                    <a:pt x="53" y="126"/>
                    <a:pt x="55" y="124"/>
                  </a:cubicBezTo>
                  <a:cubicBezTo>
                    <a:pt x="56" y="121"/>
                    <a:pt x="60" y="120"/>
                    <a:pt x="62" y="122"/>
                  </a:cubicBezTo>
                  <a:lnTo>
                    <a:pt x="86" y="135"/>
                  </a:lnTo>
                  <a:lnTo>
                    <a:pt x="73" y="126"/>
                  </a:lnTo>
                  <a:cubicBezTo>
                    <a:pt x="70" y="124"/>
                    <a:pt x="70" y="120"/>
                    <a:pt x="72" y="118"/>
                  </a:cubicBezTo>
                  <a:cubicBezTo>
                    <a:pt x="73" y="115"/>
                    <a:pt x="77" y="115"/>
                    <a:pt x="80" y="117"/>
                  </a:cubicBezTo>
                  <a:lnTo>
                    <a:pt x="96" y="128"/>
                  </a:lnTo>
                  <a:lnTo>
                    <a:pt x="88" y="121"/>
                  </a:lnTo>
                  <a:cubicBezTo>
                    <a:pt x="86" y="119"/>
                    <a:pt x="86" y="115"/>
                    <a:pt x="88" y="113"/>
                  </a:cubicBezTo>
                  <a:cubicBezTo>
                    <a:pt x="90" y="111"/>
                    <a:pt x="94" y="110"/>
                    <a:pt x="96" y="113"/>
                  </a:cubicBezTo>
                  <a:lnTo>
                    <a:pt x="162" y="175"/>
                  </a:lnTo>
                  <a:cubicBezTo>
                    <a:pt x="163" y="175"/>
                    <a:pt x="163" y="175"/>
                    <a:pt x="163" y="175"/>
                  </a:cubicBezTo>
                  <a:cubicBezTo>
                    <a:pt x="163" y="175"/>
                    <a:pt x="163" y="175"/>
                    <a:pt x="163" y="175"/>
                  </a:cubicBezTo>
                  <a:lnTo>
                    <a:pt x="230" y="113"/>
                  </a:lnTo>
                  <a:cubicBezTo>
                    <a:pt x="232" y="110"/>
                    <a:pt x="236" y="111"/>
                    <a:pt x="238" y="113"/>
                  </a:cubicBezTo>
                  <a:cubicBezTo>
                    <a:pt x="240" y="115"/>
                    <a:pt x="240" y="119"/>
                    <a:pt x="238" y="121"/>
                  </a:cubicBezTo>
                  <a:lnTo>
                    <a:pt x="229" y="128"/>
                  </a:lnTo>
                  <a:lnTo>
                    <a:pt x="246" y="117"/>
                  </a:lnTo>
                  <a:cubicBezTo>
                    <a:pt x="249" y="115"/>
                    <a:pt x="252" y="115"/>
                    <a:pt x="254" y="118"/>
                  </a:cubicBezTo>
                  <a:cubicBezTo>
                    <a:pt x="256" y="120"/>
                    <a:pt x="255" y="124"/>
                    <a:pt x="253" y="126"/>
                  </a:cubicBezTo>
                  <a:lnTo>
                    <a:pt x="240" y="135"/>
                  </a:lnTo>
                  <a:lnTo>
                    <a:pt x="264" y="122"/>
                  </a:lnTo>
                  <a:cubicBezTo>
                    <a:pt x="266" y="120"/>
                    <a:pt x="270" y="121"/>
                    <a:pt x="271" y="124"/>
                  </a:cubicBezTo>
                  <a:cubicBezTo>
                    <a:pt x="273" y="127"/>
                    <a:pt x="272" y="130"/>
                    <a:pt x="269" y="131"/>
                  </a:cubicBezTo>
                  <a:lnTo>
                    <a:pt x="240" y="148"/>
                  </a:lnTo>
                  <a:lnTo>
                    <a:pt x="284" y="129"/>
                  </a:lnTo>
                  <a:lnTo>
                    <a:pt x="284" y="197"/>
                  </a:lnTo>
                  <a:cubicBezTo>
                    <a:pt x="283" y="197"/>
                    <a:pt x="283" y="197"/>
                    <a:pt x="282" y="197"/>
                  </a:cubicBezTo>
                  <a:lnTo>
                    <a:pt x="273" y="196"/>
                  </a:lnTo>
                  <a:lnTo>
                    <a:pt x="269" y="203"/>
                  </a:lnTo>
                  <a:lnTo>
                    <a:pt x="269" y="152"/>
                  </a:lnTo>
                  <a:lnTo>
                    <a:pt x="190" y="186"/>
                  </a:lnTo>
                  <a:lnTo>
                    <a:pt x="190" y="322"/>
                  </a:lnTo>
                  <a:lnTo>
                    <a:pt x="269" y="289"/>
                  </a:lnTo>
                  <a:lnTo>
                    <a:pt x="269" y="279"/>
                  </a:lnTo>
                  <a:cubicBezTo>
                    <a:pt x="272" y="280"/>
                    <a:pt x="275" y="282"/>
                    <a:pt x="277" y="283"/>
                  </a:cubicBezTo>
                  <a:cubicBezTo>
                    <a:pt x="280" y="284"/>
                    <a:pt x="282" y="284"/>
                    <a:pt x="284" y="285"/>
                  </a:cubicBezTo>
                  <a:lnTo>
                    <a:pt x="284" y="299"/>
                  </a:lnTo>
                  <a:lnTo>
                    <a:pt x="185" y="341"/>
                  </a:lnTo>
                  <a:cubicBezTo>
                    <a:pt x="183" y="342"/>
                    <a:pt x="181" y="343"/>
                    <a:pt x="178" y="343"/>
                  </a:cubicBezTo>
                  <a:lnTo>
                    <a:pt x="174" y="345"/>
                  </a:lnTo>
                  <a:lnTo>
                    <a:pt x="174" y="345"/>
                  </a:lnTo>
                  <a:cubicBezTo>
                    <a:pt x="171" y="346"/>
                    <a:pt x="167" y="346"/>
                    <a:pt x="164" y="346"/>
                  </a:cubicBezTo>
                  <a:cubicBezTo>
                    <a:pt x="156" y="347"/>
                    <a:pt x="149" y="345"/>
                    <a:pt x="142" y="340"/>
                  </a:cubicBezTo>
                  <a:lnTo>
                    <a:pt x="43" y="299"/>
                  </a:lnTo>
                  <a:lnTo>
                    <a:pt x="43" y="285"/>
                  </a:lnTo>
                  <a:cubicBezTo>
                    <a:pt x="45" y="284"/>
                    <a:pt x="48" y="284"/>
                    <a:pt x="50" y="283"/>
                  </a:cubicBezTo>
                  <a:cubicBezTo>
                    <a:pt x="53" y="282"/>
                    <a:pt x="55" y="280"/>
                    <a:pt x="58" y="279"/>
                  </a:cubicBezTo>
                  <a:lnTo>
                    <a:pt x="58" y="289"/>
                  </a:lnTo>
                  <a:lnTo>
                    <a:pt x="138" y="322"/>
                  </a:lnTo>
                  <a:lnTo>
                    <a:pt x="138" y="186"/>
                  </a:lnTo>
                  <a:lnTo>
                    <a:pt x="58" y="152"/>
                  </a:lnTo>
                  <a:lnTo>
                    <a:pt x="58" y="203"/>
                  </a:lnTo>
                  <a:lnTo>
                    <a:pt x="55" y="196"/>
                  </a:lnTo>
                  <a:lnTo>
                    <a:pt x="46" y="197"/>
                  </a:lnTo>
                  <a:cubicBezTo>
                    <a:pt x="45" y="197"/>
                    <a:pt x="44" y="197"/>
                    <a:pt x="43" y="197"/>
                  </a:cubicBezTo>
                  <a:lnTo>
                    <a:pt x="43" y="129"/>
                  </a:lnTo>
                  <a:lnTo>
                    <a:pt x="82" y="145"/>
                  </a:lnTo>
                  <a:close/>
                  <a:moveTo>
                    <a:pt x="49" y="210"/>
                  </a:moveTo>
                  <a:cubicBezTo>
                    <a:pt x="51" y="213"/>
                    <a:pt x="53" y="216"/>
                    <a:pt x="54" y="220"/>
                  </a:cubicBezTo>
                  <a:lnTo>
                    <a:pt x="36" y="231"/>
                  </a:lnTo>
                  <a:lnTo>
                    <a:pt x="56" y="223"/>
                  </a:lnTo>
                  <a:cubicBezTo>
                    <a:pt x="57" y="227"/>
                    <a:pt x="58" y="230"/>
                    <a:pt x="60" y="234"/>
                  </a:cubicBezTo>
                  <a:lnTo>
                    <a:pt x="42" y="244"/>
                  </a:lnTo>
                  <a:lnTo>
                    <a:pt x="61" y="237"/>
                  </a:lnTo>
                  <a:cubicBezTo>
                    <a:pt x="62" y="241"/>
                    <a:pt x="63" y="245"/>
                    <a:pt x="65" y="249"/>
                  </a:cubicBezTo>
                  <a:lnTo>
                    <a:pt x="49" y="257"/>
                  </a:lnTo>
                  <a:lnTo>
                    <a:pt x="65" y="251"/>
                  </a:lnTo>
                  <a:cubicBezTo>
                    <a:pt x="66" y="254"/>
                    <a:pt x="67" y="257"/>
                    <a:pt x="67" y="260"/>
                  </a:cubicBezTo>
                  <a:cubicBezTo>
                    <a:pt x="64" y="262"/>
                    <a:pt x="38" y="279"/>
                    <a:pt x="26" y="274"/>
                  </a:cubicBezTo>
                  <a:cubicBezTo>
                    <a:pt x="13" y="269"/>
                    <a:pt x="1" y="252"/>
                    <a:pt x="0" y="236"/>
                  </a:cubicBezTo>
                  <a:cubicBezTo>
                    <a:pt x="0" y="221"/>
                    <a:pt x="40" y="211"/>
                    <a:pt x="49" y="210"/>
                  </a:cubicBezTo>
                  <a:close/>
                  <a:moveTo>
                    <a:pt x="16" y="217"/>
                  </a:moveTo>
                  <a:lnTo>
                    <a:pt x="26" y="213"/>
                  </a:lnTo>
                  <a:lnTo>
                    <a:pt x="31" y="208"/>
                  </a:lnTo>
                  <a:lnTo>
                    <a:pt x="31" y="192"/>
                  </a:lnTo>
                  <a:cubicBezTo>
                    <a:pt x="22" y="196"/>
                    <a:pt x="18" y="206"/>
                    <a:pt x="16" y="217"/>
                  </a:cubicBezTo>
                  <a:close/>
                  <a:moveTo>
                    <a:pt x="277" y="210"/>
                  </a:moveTo>
                  <a:cubicBezTo>
                    <a:pt x="276" y="213"/>
                    <a:pt x="274" y="216"/>
                    <a:pt x="272" y="220"/>
                  </a:cubicBezTo>
                  <a:lnTo>
                    <a:pt x="291" y="231"/>
                  </a:lnTo>
                  <a:lnTo>
                    <a:pt x="271" y="223"/>
                  </a:lnTo>
                  <a:cubicBezTo>
                    <a:pt x="269" y="227"/>
                    <a:pt x="268" y="230"/>
                    <a:pt x="267" y="234"/>
                  </a:cubicBezTo>
                  <a:lnTo>
                    <a:pt x="284" y="244"/>
                  </a:lnTo>
                  <a:lnTo>
                    <a:pt x="266" y="237"/>
                  </a:lnTo>
                  <a:cubicBezTo>
                    <a:pt x="264" y="241"/>
                    <a:pt x="263" y="245"/>
                    <a:pt x="262" y="249"/>
                  </a:cubicBezTo>
                  <a:lnTo>
                    <a:pt x="278" y="257"/>
                  </a:lnTo>
                  <a:lnTo>
                    <a:pt x="261" y="251"/>
                  </a:lnTo>
                  <a:cubicBezTo>
                    <a:pt x="261" y="254"/>
                    <a:pt x="260" y="257"/>
                    <a:pt x="259" y="260"/>
                  </a:cubicBezTo>
                  <a:cubicBezTo>
                    <a:pt x="263" y="262"/>
                    <a:pt x="289" y="279"/>
                    <a:pt x="301" y="274"/>
                  </a:cubicBezTo>
                  <a:cubicBezTo>
                    <a:pt x="313" y="269"/>
                    <a:pt x="326" y="252"/>
                    <a:pt x="326" y="236"/>
                  </a:cubicBezTo>
                  <a:cubicBezTo>
                    <a:pt x="327" y="221"/>
                    <a:pt x="286" y="211"/>
                    <a:pt x="277" y="210"/>
                  </a:cubicBezTo>
                  <a:close/>
                  <a:moveTo>
                    <a:pt x="311" y="217"/>
                  </a:moveTo>
                  <a:lnTo>
                    <a:pt x="300" y="213"/>
                  </a:lnTo>
                  <a:lnTo>
                    <a:pt x="296" y="208"/>
                  </a:lnTo>
                  <a:lnTo>
                    <a:pt x="295" y="192"/>
                  </a:lnTo>
                  <a:cubicBezTo>
                    <a:pt x="305" y="196"/>
                    <a:pt x="309" y="206"/>
                    <a:pt x="311" y="217"/>
                  </a:cubicBezTo>
                  <a:close/>
                  <a:moveTo>
                    <a:pt x="162" y="0"/>
                  </a:moveTo>
                  <a:cubicBezTo>
                    <a:pt x="181" y="0"/>
                    <a:pt x="198" y="10"/>
                    <a:pt x="210" y="24"/>
                  </a:cubicBezTo>
                  <a:cubicBezTo>
                    <a:pt x="218" y="34"/>
                    <a:pt x="224" y="45"/>
                    <a:pt x="228" y="59"/>
                  </a:cubicBezTo>
                  <a:cubicBezTo>
                    <a:pt x="232" y="58"/>
                    <a:pt x="239" y="57"/>
                    <a:pt x="241" y="62"/>
                  </a:cubicBezTo>
                  <a:cubicBezTo>
                    <a:pt x="244" y="70"/>
                    <a:pt x="242" y="87"/>
                    <a:pt x="237" y="89"/>
                  </a:cubicBezTo>
                  <a:cubicBezTo>
                    <a:pt x="235" y="90"/>
                    <a:pt x="232" y="90"/>
                    <a:pt x="229" y="90"/>
                  </a:cubicBezTo>
                  <a:cubicBezTo>
                    <a:pt x="229" y="94"/>
                    <a:pt x="228" y="99"/>
                    <a:pt x="227" y="103"/>
                  </a:cubicBezTo>
                  <a:cubicBezTo>
                    <a:pt x="222" y="104"/>
                    <a:pt x="217" y="105"/>
                    <a:pt x="213" y="106"/>
                  </a:cubicBezTo>
                  <a:cubicBezTo>
                    <a:pt x="216" y="98"/>
                    <a:pt x="217" y="89"/>
                    <a:pt x="217" y="80"/>
                  </a:cubicBezTo>
                  <a:cubicBezTo>
                    <a:pt x="217" y="68"/>
                    <a:pt x="215" y="57"/>
                    <a:pt x="210" y="47"/>
                  </a:cubicBezTo>
                  <a:cubicBezTo>
                    <a:pt x="173" y="76"/>
                    <a:pt x="125" y="55"/>
                    <a:pt x="113" y="50"/>
                  </a:cubicBezTo>
                  <a:cubicBezTo>
                    <a:pt x="109" y="59"/>
                    <a:pt x="107" y="69"/>
                    <a:pt x="107" y="80"/>
                  </a:cubicBezTo>
                  <a:cubicBezTo>
                    <a:pt x="107" y="89"/>
                    <a:pt x="109" y="98"/>
                    <a:pt x="112" y="106"/>
                  </a:cubicBezTo>
                  <a:cubicBezTo>
                    <a:pt x="107" y="105"/>
                    <a:pt x="103" y="104"/>
                    <a:pt x="98" y="103"/>
                  </a:cubicBezTo>
                  <a:cubicBezTo>
                    <a:pt x="97" y="99"/>
                    <a:pt x="96" y="94"/>
                    <a:pt x="95" y="90"/>
                  </a:cubicBezTo>
                  <a:cubicBezTo>
                    <a:pt x="93" y="90"/>
                    <a:pt x="90" y="90"/>
                    <a:pt x="88" y="89"/>
                  </a:cubicBezTo>
                  <a:cubicBezTo>
                    <a:pt x="82" y="87"/>
                    <a:pt x="81" y="70"/>
                    <a:pt x="84" y="62"/>
                  </a:cubicBezTo>
                  <a:cubicBezTo>
                    <a:pt x="86" y="57"/>
                    <a:pt x="92" y="58"/>
                    <a:pt x="97" y="59"/>
                  </a:cubicBezTo>
                  <a:cubicBezTo>
                    <a:pt x="100" y="45"/>
                    <a:pt x="106" y="34"/>
                    <a:pt x="114" y="24"/>
                  </a:cubicBezTo>
                  <a:cubicBezTo>
                    <a:pt x="126" y="10"/>
                    <a:pt x="143" y="0"/>
                    <a:pt x="16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9" name="TextBox 82"/>
            <p:cNvSpPr txBox="1"/>
            <p:nvPr/>
          </p:nvSpPr>
          <p:spPr>
            <a:xfrm>
              <a:off x="7359441" y="5805264"/>
              <a:ext cx="2471314" cy="454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solidFill>
                    <a:schemeClr val="bg1">
                      <a:lumMod val="75000"/>
                    </a:schemeClr>
                  </a:solidFill>
                  <a:latin typeface="+mj-ea"/>
                  <a:ea typeface="+mj-ea"/>
                </a:rPr>
                <a:t>主讲人：吴文</a:t>
              </a:r>
              <a:endParaRPr lang="en-US" altLang="zh-CN" sz="1400" dirty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3064611" y="3318083"/>
            <a:ext cx="601780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4800" b="1" spc="3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FTP</a:t>
            </a:r>
            <a:r>
              <a:rPr lang="zh-CN" altLang="en-US" sz="4800" b="1" spc="3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架构与使用介绍</a:t>
            </a:r>
            <a:endParaRPr lang="en-US" altLang="zh-CN" sz="4800" b="1" spc="3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042785" y="1549313"/>
            <a:ext cx="8061461" cy="369332"/>
            <a:chOff x="2743824" y="672584"/>
            <a:chExt cx="8061461" cy="369332"/>
          </a:xfrm>
        </p:grpSpPr>
        <p:sp>
          <p:nvSpPr>
            <p:cNvPr id="12" name="矩形 11"/>
            <p:cNvSpPr/>
            <p:nvPr/>
          </p:nvSpPr>
          <p:spPr>
            <a:xfrm>
              <a:off x="5251541" y="672584"/>
              <a:ext cx="30460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  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|  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严谨  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|  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  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|  </a:t>
              </a:r>
              <a:r>
                <a: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勤奋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2743824" y="838200"/>
              <a:ext cx="2324100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14" name="直接连接符 13"/>
            <p:cNvCxnSpPr/>
            <p:nvPr/>
          </p:nvCxnSpPr>
          <p:spPr>
            <a:xfrm>
              <a:off x="8481185" y="838200"/>
              <a:ext cx="2324100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</a:ln>
            <a:effectLst/>
          </p:spPr>
        </p:cxnSp>
      </p:grpSp>
      <p:sp>
        <p:nvSpPr>
          <p:cNvPr id="15" name="矩形 14"/>
          <p:cNvSpPr/>
          <p:nvPr/>
        </p:nvSpPr>
        <p:spPr>
          <a:xfrm>
            <a:off x="4506421" y="2289066"/>
            <a:ext cx="31341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4000" spc="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东高云讲堂</a:t>
            </a:r>
            <a:endParaRPr lang="zh-CN" altLang="en-US" sz="4000" spc="600" dirty="0">
              <a:solidFill>
                <a:prstClr val="black">
                  <a:lumMod val="75000"/>
                  <a:lumOff val="25000"/>
                </a:prstClr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7" name="Picture 2" descr="C:\Users\Mr.wu\Desktop\学校logo\校徽中英文全称（三个板式）_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23" y="641967"/>
            <a:ext cx="2180734" cy="41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791350" y="884779"/>
            <a:ext cx="2990795" cy="525463"/>
            <a:chOff x="791350" y="884779"/>
            <a:chExt cx="2990795" cy="525463"/>
          </a:xfrm>
        </p:grpSpPr>
        <p:sp>
          <p:nvSpPr>
            <p:cNvPr id="21" name="Freeform 5"/>
            <p:cNvSpPr>
              <a:spLocks noEditPoints="1"/>
            </p:cNvSpPr>
            <p:nvPr/>
          </p:nvSpPr>
          <p:spPr bwMode="auto">
            <a:xfrm>
              <a:off x="791350" y="884779"/>
              <a:ext cx="441325" cy="525463"/>
            </a:xfrm>
            <a:custGeom>
              <a:avLst/>
              <a:gdLst>
                <a:gd name="T0" fmla="*/ 269 w 537"/>
                <a:gd name="T1" fmla="*/ 0 h 623"/>
                <a:gd name="T2" fmla="*/ 403 w 537"/>
                <a:gd name="T3" fmla="*/ 78 h 623"/>
                <a:gd name="T4" fmla="*/ 537 w 537"/>
                <a:gd name="T5" fmla="*/ 156 h 623"/>
                <a:gd name="T6" fmla="*/ 537 w 537"/>
                <a:gd name="T7" fmla="*/ 311 h 623"/>
                <a:gd name="T8" fmla="*/ 537 w 537"/>
                <a:gd name="T9" fmla="*/ 467 h 623"/>
                <a:gd name="T10" fmla="*/ 403 w 537"/>
                <a:gd name="T11" fmla="*/ 545 h 623"/>
                <a:gd name="T12" fmla="*/ 269 w 537"/>
                <a:gd name="T13" fmla="*/ 623 h 623"/>
                <a:gd name="T14" fmla="*/ 134 w 537"/>
                <a:gd name="T15" fmla="*/ 545 h 623"/>
                <a:gd name="T16" fmla="*/ 0 w 537"/>
                <a:gd name="T17" fmla="*/ 467 h 623"/>
                <a:gd name="T18" fmla="*/ 0 w 537"/>
                <a:gd name="T19" fmla="*/ 311 h 623"/>
                <a:gd name="T20" fmla="*/ 0 w 537"/>
                <a:gd name="T21" fmla="*/ 156 h 623"/>
                <a:gd name="T22" fmla="*/ 134 w 537"/>
                <a:gd name="T23" fmla="*/ 78 h 623"/>
                <a:gd name="T24" fmla="*/ 269 w 537"/>
                <a:gd name="T25" fmla="*/ 0 h 623"/>
                <a:gd name="T26" fmla="*/ 269 w 537"/>
                <a:gd name="T27" fmla="*/ 53 h 623"/>
                <a:gd name="T28" fmla="*/ 380 w 537"/>
                <a:gd name="T29" fmla="*/ 117 h 623"/>
                <a:gd name="T30" fmla="*/ 492 w 537"/>
                <a:gd name="T31" fmla="*/ 182 h 623"/>
                <a:gd name="T32" fmla="*/ 492 w 537"/>
                <a:gd name="T33" fmla="*/ 311 h 623"/>
                <a:gd name="T34" fmla="*/ 492 w 537"/>
                <a:gd name="T35" fmla="*/ 441 h 623"/>
                <a:gd name="T36" fmla="*/ 380 w 537"/>
                <a:gd name="T37" fmla="*/ 505 h 623"/>
                <a:gd name="T38" fmla="*/ 269 w 537"/>
                <a:gd name="T39" fmla="*/ 570 h 623"/>
                <a:gd name="T40" fmla="*/ 157 w 537"/>
                <a:gd name="T41" fmla="*/ 505 h 623"/>
                <a:gd name="T42" fmla="*/ 46 w 537"/>
                <a:gd name="T43" fmla="*/ 441 h 623"/>
                <a:gd name="T44" fmla="*/ 46 w 537"/>
                <a:gd name="T45" fmla="*/ 311 h 623"/>
                <a:gd name="T46" fmla="*/ 46 w 537"/>
                <a:gd name="T47" fmla="*/ 182 h 623"/>
                <a:gd name="T48" fmla="*/ 157 w 537"/>
                <a:gd name="T49" fmla="*/ 117 h 623"/>
                <a:gd name="T50" fmla="*/ 269 w 537"/>
                <a:gd name="T51" fmla="*/ 53 h 623"/>
                <a:gd name="T52" fmla="*/ 215 w 537"/>
                <a:gd name="T53" fmla="*/ 455 h 623"/>
                <a:gd name="T54" fmla="*/ 367 w 537"/>
                <a:gd name="T55" fmla="*/ 455 h 623"/>
                <a:gd name="T56" fmla="*/ 375 w 537"/>
                <a:gd name="T57" fmla="*/ 463 h 623"/>
                <a:gd name="T58" fmla="*/ 367 w 537"/>
                <a:gd name="T59" fmla="*/ 471 h 623"/>
                <a:gd name="T60" fmla="*/ 215 w 537"/>
                <a:gd name="T61" fmla="*/ 471 h 623"/>
                <a:gd name="T62" fmla="*/ 207 w 537"/>
                <a:gd name="T63" fmla="*/ 463 h 623"/>
                <a:gd name="T64" fmla="*/ 215 w 537"/>
                <a:gd name="T65" fmla="*/ 455 h 623"/>
                <a:gd name="T66" fmla="*/ 218 w 537"/>
                <a:gd name="T67" fmla="*/ 380 h 623"/>
                <a:gd name="T68" fmla="*/ 302 w 537"/>
                <a:gd name="T69" fmla="*/ 242 h 623"/>
                <a:gd name="T70" fmla="*/ 331 w 537"/>
                <a:gd name="T71" fmla="*/ 260 h 623"/>
                <a:gd name="T72" fmla="*/ 248 w 537"/>
                <a:gd name="T73" fmla="*/ 398 h 623"/>
                <a:gd name="T74" fmla="*/ 218 w 537"/>
                <a:gd name="T75" fmla="*/ 380 h 623"/>
                <a:gd name="T76" fmla="*/ 159 w 537"/>
                <a:gd name="T77" fmla="*/ 344 h 623"/>
                <a:gd name="T78" fmla="*/ 243 w 537"/>
                <a:gd name="T79" fmla="*/ 207 h 623"/>
                <a:gd name="T80" fmla="*/ 272 w 537"/>
                <a:gd name="T81" fmla="*/ 224 h 623"/>
                <a:gd name="T82" fmla="*/ 189 w 537"/>
                <a:gd name="T83" fmla="*/ 362 h 623"/>
                <a:gd name="T84" fmla="*/ 159 w 537"/>
                <a:gd name="T85" fmla="*/ 344 h 623"/>
                <a:gd name="T86" fmla="*/ 146 w 537"/>
                <a:gd name="T87" fmla="*/ 456 h 623"/>
                <a:gd name="T88" fmla="*/ 154 w 537"/>
                <a:gd name="T89" fmla="*/ 387 h 623"/>
                <a:gd name="T90" fmla="*/ 211 w 537"/>
                <a:gd name="T91" fmla="*/ 422 h 623"/>
                <a:gd name="T92" fmla="*/ 155 w 537"/>
                <a:gd name="T93" fmla="*/ 461 h 623"/>
                <a:gd name="T94" fmla="*/ 146 w 537"/>
                <a:gd name="T95" fmla="*/ 456 h 623"/>
                <a:gd name="T96" fmla="*/ 266 w 537"/>
                <a:gd name="T97" fmla="*/ 168 h 623"/>
                <a:gd name="T98" fmla="*/ 253 w 537"/>
                <a:gd name="T99" fmla="*/ 188 h 623"/>
                <a:gd name="T100" fmla="*/ 342 w 537"/>
                <a:gd name="T101" fmla="*/ 242 h 623"/>
                <a:gd name="T102" fmla="*/ 354 w 537"/>
                <a:gd name="T103" fmla="*/ 222 h 623"/>
                <a:gd name="T104" fmla="*/ 266 w 537"/>
                <a:gd name="T105" fmla="*/ 168 h 623"/>
                <a:gd name="T106" fmla="*/ 285 w 537"/>
                <a:gd name="T107" fmla="*/ 138 h 623"/>
                <a:gd name="T108" fmla="*/ 311 w 537"/>
                <a:gd name="T109" fmla="*/ 131 h 623"/>
                <a:gd name="T110" fmla="*/ 366 w 537"/>
                <a:gd name="T111" fmla="*/ 165 h 623"/>
                <a:gd name="T112" fmla="*/ 373 w 537"/>
                <a:gd name="T113" fmla="*/ 191 h 623"/>
                <a:gd name="T114" fmla="*/ 365 w 537"/>
                <a:gd name="T115" fmla="*/ 204 h 623"/>
                <a:gd name="T116" fmla="*/ 277 w 537"/>
                <a:gd name="T117" fmla="*/ 150 h 623"/>
                <a:gd name="T118" fmla="*/ 285 w 537"/>
                <a:gd name="T119" fmla="*/ 138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7" h="623">
                  <a:moveTo>
                    <a:pt x="269" y="0"/>
                  </a:moveTo>
                  <a:lnTo>
                    <a:pt x="403" y="78"/>
                  </a:lnTo>
                  <a:lnTo>
                    <a:pt x="537" y="156"/>
                  </a:lnTo>
                  <a:lnTo>
                    <a:pt x="537" y="311"/>
                  </a:lnTo>
                  <a:lnTo>
                    <a:pt x="537" y="467"/>
                  </a:lnTo>
                  <a:lnTo>
                    <a:pt x="403" y="545"/>
                  </a:lnTo>
                  <a:lnTo>
                    <a:pt x="269" y="623"/>
                  </a:lnTo>
                  <a:lnTo>
                    <a:pt x="134" y="545"/>
                  </a:lnTo>
                  <a:lnTo>
                    <a:pt x="0" y="467"/>
                  </a:lnTo>
                  <a:lnTo>
                    <a:pt x="0" y="311"/>
                  </a:lnTo>
                  <a:lnTo>
                    <a:pt x="0" y="156"/>
                  </a:lnTo>
                  <a:lnTo>
                    <a:pt x="134" y="78"/>
                  </a:lnTo>
                  <a:lnTo>
                    <a:pt x="269" y="0"/>
                  </a:lnTo>
                  <a:close/>
                  <a:moveTo>
                    <a:pt x="269" y="53"/>
                  </a:moveTo>
                  <a:lnTo>
                    <a:pt x="380" y="117"/>
                  </a:lnTo>
                  <a:lnTo>
                    <a:pt x="492" y="182"/>
                  </a:lnTo>
                  <a:lnTo>
                    <a:pt x="492" y="311"/>
                  </a:lnTo>
                  <a:lnTo>
                    <a:pt x="492" y="441"/>
                  </a:lnTo>
                  <a:lnTo>
                    <a:pt x="380" y="505"/>
                  </a:lnTo>
                  <a:lnTo>
                    <a:pt x="269" y="570"/>
                  </a:lnTo>
                  <a:lnTo>
                    <a:pt x="157" y="505"/>
                  </a:lnTo>
                  <a:lnTo>
                    <a:pt x="46" y="441"/>
                  </a:lnTo>
                  <a:lnTo>
                    <a:pt x="46" y="311"/>
                  </a:lnTo>
                  <a:lnTo>
                    <a:pt x="46" y="182"/>
                  </a:lnTo>
                  <a:lnTo>
                    <a:pt x="157" y="117"/>
                  </a:lnTo>
                  <a:lnTo>
                    <a:pt x="269" y="53"/>
                  </a:lnTo>
                  <a:close/>
                  <a:moveTo>
                    <a:pt x="215" y="455"/>
                  </a:moveTo>
                  <a:lnTo>
                    <a:pt x="367" y="455"/>
                  </a:lnTo>
                  <a:cubicBezTo>
                    <a:pt x="371" y="455"/>
                    <a:pt x="375" y="458"/>
                    <a:pt x="375" y="463"/>
                  </a:cubicBezTo>
                  <a:cubicBezTo>
                    <a:pt x="375" y="467"/>
                    <a:pt x="371" y="471"/>
                    <a:pt x="367" y="471"/>
                  </a:cubicBezTo>
                  <a:lnTo>
                    <a:pt x="215" y="471"/>
                  </a:lnTo>
                  <a:cubicBezTo>
                    <a:pt x="211" y="471"/>
                    <a:pt x="207" y="467"/>
                    <a:pt x="207" y="463"/>
                  </a:cubicBezTo>
                  <a:cubicBezTo>
                    <a:pt x="207" y="458"/>
                    <a:pt x="211" y="455"/>
                    <a:pt x="215" y="455"/>
                  </a:cubicBezTo>
                  <a:close/>
                  <a:moveTo>
                    <a:pt x="218" y="380"/>
                  </a:moveTo>
                  <a:lnTo>
                    <a:pt x="302" y="242"/>
                  </a:lnTo>
                  <a:lnTo>
                    <a:pt x="331" y="260"/>
                  </a:lnTo>
                  <a:lnTo>
                    <a:pt x="248" y="398"/>
                  </a:lnTo>
                  <a:lnTo>
                    <a:pt x="218" y="380"/>
                  </a:lnTo>
                  <a:close/>
                  <a:moveTo>
                    <a:pt x="159" y="344"/>
                  </a:moveTo>
                  <a:lnTo>
                    <a:pt x="243" y="207"/>
                  </a:lnTo>
                  <a:lnTo>
                    <a:pt x="272" y="224"/>
                  </a:lnTo>
                  <a:lnTo>
                    <a:pt x="189" y="362"/>
                  </a:lnTo>
                  <a:lnTo>
                    <a:pt x="159" y="344"/>
                  </a:lnTo>
                  <a:close/>
                  <a:moveTo>
                    <a:pt x="146" y="456"/>
                  </a:moveTo>
                  <a:lnTo>
                    <a:pt x="154" y="387"/>
                  </a:lnTo>
                  <a:lnTo>
                    <a:pt x="211" y="422"/>
                  </a:lnTo>
                  <a:lnTo>
                    <a:pt x="155" y="461"/>
                  </a:lnTo>
                  <a:cubicBezTo>
                    <a:pt x="149" y="465"/>
                    <a:pt x="145" y="463"/>
                    <a:pt x="146" y="456"/>
                  </a:cubicBezTo>
                  <a:close/>
                  <a:moveTo>
                    <a:pt x="266" y="168"/>
                  </a:moveTo>
                  <a:lnTo>
                    <a:pt x="253" y="188"/>
                  </a:lnTo>
                  <a:lnTo>
                    <a:pt x="342" y="242"/>
                  </a:lnTo>
                  <a:lnTo>
                    <a:pt x="354" y="222"/>
                  </a:lnTo>
                  <a:lnTo>
                    <a:pt x="266" y="168"/>
                  </a:lnTo>
                  <a:close/>
                  <a:moveTo>
                    <a:pt x="285" y="138"/>
                  </a:moveTo>
                  <a:cubicBezTo>
                    <a:pt x="290" y="129"/>
                    <a:pt x="302" y="126"/>
                    <a:pt x="311" y="131"/>
                  </a:cubicBezTo>
                  <a:lnTo>
                    <a:pt x="366" y="165"/>
                  </a:lnTo>
                  <a:cubicBezTo>
                    <a:pt x="375" y="170"/>
                    <a:pt x="378" y="182"/>
                    <a:pt x="373" y="191"/>
                  </a:cubicBezTo>
                  <a:lnTo>
                    <a:pt x="365" y="204"/>
                  </a:lnTo>
                  <a:lnTo>
                    <a:pt x="277" y="150"/>
                  </a:lnTo>
                  <a:lnTo>
                    <a:pt x="285" y="1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289155" y="971436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CN" altLang="en-US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专用客户端配置及使用</a:t>
              </a:r>
              <a:endParaRPr lang="zh-CN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0"/>
          <p:cNvSpPr txBox="1"/>
          <p:nvPr/>
        </p:nvSpPr>
        <p:spPr>
          <a:xfrm>
            <a:off x="2621096" y="2020778"/>
            <a:ext cx="75825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>
                <a:solidFill>
                  <a:srgbClr val="FF0000"/>
                </a:solidFill>
              </a:rPr>
              <a:t>客户端使用</a:t>
            </a:r>
            <a:r>
              <a:rPr lang="en-US" altLang="zh-CN" dirty="0" smtClean="0">
                <a:solidFill>
                  <a:srgbClr val="FF0000"/>
                </a:solidFill>
              </a:rPr>
              <a:t>-</a:t>
            </a:r>
            <a:r>
              <a:rPr lang="zh-CN" altLang="en-US" dirty="0" smtClean="0">
                <a:solidFill>
                  <a:srgbClr val="FF0000"/>
                </a:solidFill>
              </a:rPr>
              <a:t>操作演示</a:t>
            </a:r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4679" y="4005064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pic>
        <p:nvPicPr>
          <p:cNvPr id="12" name="Picture 2" descr="C:\Program Files (x86)\Microsoft Office\MEDIA\CAGCAT10\j029298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671" y="1844824"/>
            <a:ext cx="717521" cy="70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Infopage"/>
          <p:cNvSpPr>
            <a:spLocks noEditPoints="1" noChangeArrowheads="1"/>
          </p:cNvSpPr>
          <p:nvPr/>
        </p:nvSpPr>
        <p:spPr bwMode="auto">
          <a:xfrm>
            <a:off x="3218855" y="3201342"/>
            <a:ext cx="244226" cy="299666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99 w 21600"/>
              <a:gd name="T17" fmla="*/ 12174 h 21600"/>
              <a:gd name="T18" fmla="*/ 20813 w 21600"/>
              <a:gd name="T19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8333" y="4025"/>
                </a:moveTo>
                <a:lnTo>
                  <a:pt x="12500" y="4025"/>
                </a:lnTo>
                <a:lnTo>
                  <a:pt x="12500" y="11094"/>
                </a:lnTo>
                <a:lnTo>
                  <a:pt x="13903" y="11094"/>
                </a:lnTo>
                <a:lnTo>
                  <a:pt x="13903" y="11618"/>
                </a:lnTo>
                <a:lnTo>
                  <a:pt x="7908" y="11618"/>
                </a:lnTo>
                <a:lnTo>
                  <a:pt x="7908" y="11078"/>
                </a:lnTo>
                <a:lnTo>
                  <a:pt x="9418" y="11078"/>
                </a:lnTo>
                <a:lnTo>
                  <a:pt x="9418" y="4549"/>
                </a:lnTo>
                <a:lnTo>
                  <a:pt x="8333" y="4549"/>
                </a:lnTo>
                <a:lnTo>
                  <a:pt x="8333" y="4025"/>
                </a:lnTo>
                <a:close/>
              </a:path>
              <a:path w="21600" h="21600" extrusionOk="0">
                <a:moveTo>
                  <a:pt x="9120" y="2127"/>
                </a:moveTo>
                <a:lnTo>
                  <a:pt x="9120" y="1783"/>
                </a:lnTo>
                <a:lnTo>
                  <a:pt x="9269" y="1538"/>
                </a:lnTo>
                <a:lnTo>
                  <a:pt x="9588" y="1194"/>
                </a:lnTo>
                <a:lnTo>
                  <a:pt x="10013" y="998"/>
                </a:lnTo>
                <a:lnTo>
                  <a:pt x="10396" y="850"/>
                </a:lnTo>
                <a:lnTo>
                  <a:pt x="10906" y="801"/>
                </a:lnTo>
                <a:lnTo>
                  <a:pt x="11480" y="900"/>
                </a:lnTo>
                <a:lnTo>
                  <a:pt x="11926" y="1047"/>
                </a:lnTo>
                <a:lnTo>
                  <a:pt x="12266" y="1292"/>
                </a:lnTo>
                <a:lnTo>
                  <a:pt x="12500" y="1587"/>
                </a:lnTo>
                <a:lnTo>
                  <a:pt x="12649" y="1832"/>
                </a:lnTo>
                <a:lnTo>
                  <a:pt x="12692" y="2143"/>
                </a:lnTo>
                <a:lnTo>
                  <a:pt x="12649" y="2421"/>
                </a:lnTo>
                <a:lnTo>
                  <a:pt x="12500" y="2781"/>
                </a:lnTo>
                <a:lnTo>
                  <a:pt x="12330" y="3060"/>
                </a:lnTo>
                <a:lnTo>
                  <a:pt x="11884" y="3305"/>
                </a:lnTo>
                <a:lnTo>
                  <a:pt x="11501" y="3452"/>
                </a:lnTo>
                <a:lnTo>
                  <a:pt x="10863" y="3550"/>
                </a:lnTo>
                <a:lnTo>
                  <a:pt x="10396" y="3518"/>
                </a:lnTo>
                <a:lnTo>
                  <a:pt x="9949" y="3321"/>
                </a:lnTo>
                <a:lnTo>
                  <a:pt x="9524" y="3125"/>
                </a:lnTo>
                <a:lnTo>
                  <a:pt x="9311" y="2765"/>
                </a:lnTo>
                <a:lnTo>
                  <a:pt x="9184" y="2438"/>
                </a:lnTo>
                <a:lnTo>
                  <a:pt x="9120" y="2127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3722911" y="320368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客户端下载</a:t>
            </a:r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16" name="Infopage"/>
          <p:cNvSpPr>
            <a:spLocks noEditPoints="1" noChangeArrowheads="1"/>
          </p:cNvSpPr>
          <p:nvPr/>
        </p:nvSpPr>
        <p:spPr bwMode="auto">
          <a:xfrm>
            <a:off x="3218855" y="3789040"/>
            <a:ext cx="244226" cy="299666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99 w 21600"/>
              <a:gd name="T17" fmla="*/ 12174 h 21600"/>
              <a:gd name="T18" fmla="*/ 20813 w 21600"/>
              <a:gd name="T19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8333" y="4025"/>
                </a:moveTo>
                <a:lnTo>
                  <a:pt x="12500" y="4025"/>
                </a:lnTo>
                <a:lnTo>
                  <a:pt x="12500" y="11094"/>
                </a:lnTo>
                <a:lnTo>
                  <a:pt x="13903" y="11094"/>
                </a:lnTo>
                <a:lnTo>
                  <a:pt x="13903" y="11618"/>
                </a:lnTo>
                <a:lnTo>
                  <a:pt x="7908" y="11618"/>
                </a:lnTo>
                <a:lnTo>
                  <a:pt x="7908" y="11078"/>
                </a:lnTo>
                <a:lnTo>
                  <a:pt x="9418" y="11078"/>
                </a:lnTo>
                <a:lnTo>
                  <a:pt x="9418" y="4549"/>
                </a:lnTo>
                <a:lnTo>
                  <a:pt x="8333" y="4549"/>
                </a:lnTo>
                <a:lnTo>
                  <a:pt x="8333" y="4025"/>
                </a:lnTo>
                <a:close/>
              </a:path>
              <a:path w="21600" h="21600" extrusionOk="0">
                <a:moveTo>
                  <a:pt x="9120" y="2127"/>
                </a:moveTo>
                <a:lnTo>
                  <a:pt x="9120" y="1783"/>
                </a:lnTo>
                <a:lnTo>
                  <a:pt x="9269" y="1538"/>
                </a:lnTo>
                <a:lnTo>
                  <a:pt x="9588" y="1194"/>
                </a:lnTo>
                <a:lnTo>
                  <a:pt x="10013" y="998"/>
                </a:lnTo>
                <a:lnTo>
                  <a:pt x="10396" y="850"/>
                </a:lnTo>
                <a:lnTo>
                  <a:pt x="10906" y="801"/>
                </a:lnTo>
                <a:lnTo>
                  <a:pt x="11480" y="900"/>
                </a:lnTo>
                <a:lnTo>
                  <a:pt x="11926" y="1047"/>
                </a:lnTo>
                <a:lnTo>
                  <a:pt x="12266" y="1292"/>
                </a:lnTo>
                <a:lnTo>
                  <a:pt x="12500" y="1587"/>
                </a:lnTo>
                <a:lnTo>
                  <a:pt x="12649" y="1832"/>
                </a:lnTo>
                <a:lnTo>
                  <a:pt x="12692" y="2143"/>
                </a:lnTo>
                <a:lnTo>
                  <a:pt x="12649" y="2421"/>
                </a:lnTo>
                <a:lnTo>
                  <a:pt x="12500" y="2781"/>
                </a:lnTo>
                <a:lnTo>
                  <a:pt x="12330" y="3060"/>
                </a:lnTo>
                <a:lnTo>
                  <a:pt x="11884" y="3305"/>
                </a:lnTo>
                <a:lnTo>
                  <a:pt x="11501" y="3452"/>
                </a:lnTo>
                <a:lnTo>
                  <a:pt x="10863" y="3550"/>
                </a:lnTo>
                <a:lnTo>
                  <a:pt x="10396" y="3518"/>
                </a:lnTo>
                <a:lnTo>
                  <a:pt x="9949" y="3321"/>
                </a:lnTo>
                <a:lnTo>
                  <a:pt x="9524" y="3125"/>
                </a:lnTo>
                <a:lnTo>
                  <a:pt x="9311" y="2765"/>
                </a:lnTo>
                <a:lnTo>
                  <a:pt x="9184" y="2438"/>
                </a:lnTo>
                <a:lnTo>
                  <a:pt x="9120" y="2127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722911" y="371703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客户端打开及配置</a:t>
            </a:r>
            <a:endParaRPr lang="en-US" altLang="zh-CN" dirty="0" smtClean="0">
              <a:solidFill>
                <a:srgbClr val="FF0000"/>
              </a:solidFill>
            </a:endParaRPr>
          </a:p>
        </p:txBody>
      </p:sp>
      <p:sp>
        <p:nvSpPr>
          <p:cNvPr id="18" name="Infopage"/>
          <p:cNvSpPr>
            <a:spLocks noEditPoints="1" noChangeArrowheads="1"/>
          </p:cNvSpPr>
          <p:nvPr/>
        </p:nvSpPr>
        <p:spPr bwMode="auto">
          <a:xfrm>
            <a:off x="3218855" y="4425478"/>
            <a:ext cx="244226" cy="299666"/>
          </a:xfrm>
          <a:custGeom>
            <a:avLst/>
            <a:gdLst>
              <a:gd name="T0" fmla="*/ 10757 w 21600"/>
              <a:gd name="T1" fmla="*/ 21632 h 21600"/>
              <a:gd name="T2" fmla="*/ 85 w 21600"/>
              <a:gd name="T3" fmla="*/ 10849 h 21600"/>
              <a:gd name="T4" fmla="*/ 10757 w 21600"/>
              <a:gd name="T5" fmla="*/ 81 h 21600"/>
              <a:gd name="T6" fmla="*/ 21706 w 21600"/>
              <a:gd name="T7" fmla="*/ 10652 h 21600"/>
              <a:gd name="T8" fmla="*/ 10757 w 21600"/>
              <a:gd name="T9" fmla="*/ 21632 h 21600"/>
              <a:gd name="T10" fmla="*/ 0 w 21600"/>
              <a:gd name="T11" fmla="*/ 0 h 21600"/>
              <a:gd name="T12" fmla="*/ 21600 w 21600"/>
              <a:gd name="T13" fmla="*/ 0 h 21600"/>
              <a:gd name="T14" fmla="*/ 21600 w 21600"/>
              <a:gd name="T15" fmla="*/ 21600 h 21600"/>
              <a:gd name="T16" fmla="*/ 999 w 21600"/>
              <a:gd name="T17" fmla="*/ 12174 h 21600"/>
              <a:gd name="T18" fmla="*/ 20813 w 21600"/>
              <a:gd name="T19" fmla="*/ 1714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 extrusionOk="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  <a:path w="21600" h="21600" extrusionOk="0">
                <a:moveTo>
                  <a:pt x="8333" y="4025"/>
                </a:moveTo>
                <a:lnTo>
                  <a:pt x="12500" y="4025"/>
                </a:lnTo>
                <a:lnTo>
                  <a:pt x="12500" y="11094"/>
                </a:lnTo>
                <a:lnTo>
                  <a:pt x="13903" y="11094"/>
                </a:lnTo>
                <a:lnTo>
                  <a:pt x="13903" y="11618"/>
                </a:lnTo>
                <a:lnTo>
                  <a:pt x="7908" y="11618"/>
                </a:lnTo>
                <a:lnTo>
                  <a:pt x="7908" y="11078"/>
                </a:lnTo>
                <a:lnTo>
                  <a:pt x="9418" y="11078"/>
                </a:lnTo>
                <a:lnTo>
                  <a:pt x="9418" y="4549"/>
                </a:lnTo>
                <a:lnTo>
                  <a:pt x="8333" y="4549"/>
                </a:lnTo>
                <a:lnTo>
                  <a:pt x="8333" y="4025"/>
                </a:lnTo>
                <a:close/>
              </a:path>
              <a:path w="21600" h="21600" extrusionOk="0">
                <a:moveTo>
                  <a:pt x="9120" y="2127"/>
                </a:moveTo>
                <a:lnTo>
                  <a:pt x="9120" y="1783"/>
                </a:lnTo>
                <a:lnTo>
                  <a:pt x="9269" y="1538"/>
                </a:lnTo>
                <a:lnTo>
                  <a:pt x="9588" y="1194"/>
                </a:lnTo>
                <a:lnTo>
                  <a:pt x="10013" y="998"/>
                </a:lnTo>
                <a:lnTo>
                  <a:pt x="10396" y="850"/>
                </a:lnTo>
                <a:lnTo>
                  <a:pt x="10906" y="801"/>
                </a:lnTo>
                <a:lnTo>
                  <a:pt x="11480" y="900"/>
                </a:lnTo>
                <a:lnTo>
                  <a:pt x="11926" y="1047"/>
                </a:lnTo>
                <a:lnTo>
                  <a:pt x="12266" y="1292"/>
                </a:lnTo>
                <a:lnTo>
                  <a:pt x="12500" y="1587"/>
                </a:lnTo>
                <a:lnTo>
                  <a:pt x="12649" y="1832"/>
                </a:lnTo>
                <a:lnTo>
                  <a:pt x="12692" y="2143"/>
                </a:lnTo>
                <a:lnTo>
                  <a:pt x="12649" y="2421"/>
                </a:lnTo>
                <a:lnTo>
                  <a:pt x="12500" y="2781"/>
                </a:lnTo>
                <a:lnTo>
                  <a:pt x="12330" y="3060"/>
                </a:lnTo>
                <a:lnTo>
                  <a:pt x="11884" y="3305"/>
                </a:lnTo>
                <a:lnTo>
                  <a:pt x="11501" y="3452"/>
                </a:lnTo>
                <a:lnTo>
                  <a:pt x="10863" y="3550"/>
                </a:lnTo>
                <a:lnTo>
                  <a:pt x="10396" y="3518"/>
                </a:lnTo>
                <a:lnTo>
                  <a:pt x="9949" y="3321"/>
                </a:lnTo>
                <a:lnTo>
                  <a:pt x="9524" y="3125"/>
                </a:lnTo>
                <a:lnTo>
                  <a:pt x="9311" y="2765"/>
                </a:lnTo>
                <a:lnTo>
                  <a:pt x="9184" y="2438"/>
                </a:lnTo>
                <a:lnTo>
                  <a:pt x="9120" y="2127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3722911" y="435581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客户端使用上传、下载等</a:t>
            </a:r>
            <a:endParaRPr lang="en-US" altLang="zh-CN" dirty="0" smtClean="0">
              <a:solidFill>
                <a:srgbClr val="FF0000"/>
              </a:solidFill>
            </a:endParaRPr>
          </a:p>
        </p:txBody>
      </p:sp>
      <p:pic>
        <p:nvPicPr>
          <p:cNvPr id="22" name="Picture 2" descr="C:\Users\Mr.wu\Desktop\学校logo\校徽中英文全称（三个板式）_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23" y="641967"/>
            <a:ext cx="2180734" cy="41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3942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4935541" y="3709670"/>
            <a:ext cx="2147887" cy="452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 smtClean="0">
                <a:solidFill>
                  <a:prstClr val="white">
                    <a:lumMod val="50000"/>
                  </a:prstClr>
                </a:solidFill>
                <a:latin typeface="宋体" panose="02010600030101010101" pitchFamily="2" charset="-122"/>
              </a:rPr>
              <a:t>主讲人：吴文</a:t>
            </a:r>
            <a:endParaRPr lang="zh-CN" altLang="en-US" sz="1600" dirty="0">
              <a:solidFill>
                <a:prstClr val="white">
                  <a:lumMod val="50000"/>
                </a:prstClr>
              </a:solidFill>
              <a:latin typeface="宋体" panose="0201060003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474322" y="3954624"/>
            <a:ext cx="1641701" cy="45719"/>
            <a:chOff x="3060700" y="4724400"/>
            <a:chExt cx="5955507" cy="31432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6902312" y="3935891"/>
            <a:ext cx="1641701" cy="45719"/>
            <a:chOff x="3060700" y="4724400"/>
            <a:chExt cx="5955507" cy="31432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3060700" y="4724400"/>
              <a:ext cx="5955507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3060700" y="4755832"/>
              <a:ext cx="595550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>
            <a:off x="4476883" y="4469669"/>
            <a:ext cx="3157538" cy="3355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 smtClean="0">
                <a:solidFill>
                  <a:prstClr val="white">
                    <a:lumMod val="50000"/>
                  </a:prstClr>
                </a:solidFill>
                <a:latin typeface="宋体" panose="02010600030101010101" pitchFamily="2" charset="-122"/>
              </a:rPr>
              <a:t>2021</a:t>
            </a:r>
            <a:r>
              <a:rPr lang="zh-CN" altLang="en-US" sz="1600" dirty="0" smtClean="0">
                <a:solidFill>
                  <a:prstClr val="white">
                    <a:lumMod val="50000"/>
                  </a:prstClr>
                </a:solidFill>
                <a:latin typeface="宋体" panose="02010600030101010101" pitchFamily="2" charset="-122"/>
              </a:rPr>
              <a:t>年</a:t>
            </a:r>
            <a:r>
              <a:rPr lang="en-US" altLang="zh-CN" sz="1600" dirty="0" smtClean="0">
                <a:solidFill>
                  <a:prstClr val="white">
                    <a:lumMod val="50000"/>
                  </a:prstClr>
                </a:solidFill>
                <a:latin typeface="宋体" panose="02010600030101010101" pitchFamily="2" charset="-122"/>
              </a:rPr>
              <a:t>-</a:t>
            </a:r>
            <a:r>
              <a:rPr lang="en-US" altLang="zh-CN" sz="1600" dirty="0" smtClean="0">
                <a:solidFill>
                  <a:prstClr val="white">
                    <a:lumMod val="50000"/>
                  </a:prstClr>
                </a:solidFill>
                <a:latin typeface="宋体" panose="02010600030101010101" pitchFamily="2" charset="-122"/>
              </a:rPr>
              <a:t>10-29</a:t>
            </a:r>
            <a:endParaRPr lang="en-US" altLang="zh-CN" sz="1600" dirty="0">
              <a:solidFill>
                <a:prstClr val="white">
                  <a:lumMod val="50000"/>
                </a:prstClr>
              </a:solidFill>
              <a:latin typeface="宋体" panose="02010600030101010101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980066" y="2351153"/>
            <a:ext cx="1995666" cy="879873"/>
            <a:chOff x="6773864" y="2460169"/>
            <a:chExt cx="4042249" cy="792000"/>
          </a:xfrm>
        </p:grpSpPr>
        <p:sp>
          <p:nvSpPr>
            <p:cNvPr id="17" name="圆角矩形 16"/>
            <p:cNvSpPr/>
            <p:nvPr/>
          </p:nvSpPr>
          <p:spPr>
            <a:xfrm>
              <a:off x="6874356" y="2460169"/>
              <a:ext cx="3941757" cy="792000"/>
            </a:xfrm>
            <a:prstGeom prst="roundRect">
              <a:avLst/>
            </a:prstGeom>
            <a:solidFill>
              <a:srgbClr val="C00000"/>
            </a:solidFill>
            <a:ln w="25400">
              <a:solidFill>
                <a:schemeClr val="accent3"/>
              </a:solidFill>
            </a:ln>
            <a:effectLst>
              <a:outerShdw blurRad="254000" dist="114300" dir="2700000" algn="tl" rotWithShape="0">
                <a:prstClr val="black">
                  <a:alpha val="2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8" name="文本框 32"/>
            <p:cNvSpPr txBox="1"/>
            <p:nvPr/>
          </p:nvSpPr>
          <p:spPr>
            <a:xfrm>
              <a:off x="6773864" y="2462665"/>
              <a:ext cx="1201278" cy="637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4000" kern="0" dirty="0">
                <a:solidFill>
                  <a:sysClr val="window" lastClr="FFFFF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9" name="文本框 33"/>
            <p:cNvSpPr txBox="1"/>
            <p:nvPr/>
          </p:nvSpPr>
          <p:spPr>
            <a:xfrm>
              <a:off x="7086893" y="2599819"/>
              <a:ext cx="3501562" cy="580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2400" kern="0" spc="30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谢谢</a:t>
              </a:r>
              <a:endParaRPr lang="en-US" altLang="zh-CN" sz="2400" kern="0" spc="300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THANK YOU</a:t>
              </a:r>
              <a:endPara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4" name="Picture 2" descr="C:\Users\Mr.wu\Desktop\学校logo\校徽中英文全称（三个板式）_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23" y="641967"/>
            <a:ext cx="2180734" cy="41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8691463" y="731743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延迟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4956735" y="1392438"/>
            <a:ext cx="2180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7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4970148" y="2592767"/>
            <a:ext cx="2153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2800" b="1" dirty="0">
                <a:solidFill>
                  <a:prstClr val="black">
                    <a:lumMod val="65000"/>
                    <a:lumOff val="35000"/>
                  </a:prstClr>
                </a:solidFill>
                <a:ea typeface="Meiryo UI" panose="020B0604030504040204" pitchFamily="34" charset="-128"/>
                <a:cs typeface="Arial" panose="020B0604020202020204" pitchFamily="34" charset="0"/>
              </a:rPr>
              <a:t>CONTANTS</a:t>
            </a:r>
            <a:endParaRPr lang="zh-CN" altLang="en-US" sz="2800" b="1" dirty="0">
              <a:solidFill>
                <a:prstClr val="black">
                  <a:lumMod val="65000"/>
                  <a:lumOff val="35000"/>
                </a:prstClr>
              </a:solidFill>
              <a:ea typeface="Meiryo UI" panose="020B0604030504040204" pitchFamily="34" charset="-128"/>
              <a:cs typeface="Arial" panose="020B0604020202020204" pitchFamily="34" charset="0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1469080" y="4128662"/>
            <a:ext cx="1677767" cy="1214820"/>
            <a:chOff x="1206777" y="4179178"/>
            <a:chExt cx="1677767" cy="1214820"/>
          </a:xfrm>
        </p:grpSpPr>
        <p:sp>
          <p:nvSpPr>
            <p:cNvPr id="58" name="文本框 57"/>
            <p:cNvSpPr txBox="1"/>
            <p:nvPr/>
          </p:nvSpPr>
          <p:spPr>
            <a:xfrm>
              <a:off x="1671973" y="4179178"/>
              <a:ext cx="7473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zh-CN" sz="36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1206777" y="4932333"/>
              <a:ext cx="16777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CN" altLang="en-US" sz="2400" b="1" dirty="0" smtClean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什么是</a:t>
              </a:r>
              <a:r>
                <a:rPr lang="en-US" altLang="zh-CN" sz="2400" b="1" dirty="0" smtClean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FTP</a:t>
              </a:r>
              <a:endParaRPr lang="en-US" altLang="zh-CN" sz="24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3835471" y="4128662"/>
            <a:ext cx="1677767" cy="1214820"/>
            <a:chOff x="1206784" y="4179178"/>
            <a:chExt cx="1677767" cy="1214820"/>
          </a:xfrm>
        </p:grpSpPr>
        <p:sp>
          <p:nvSpPr>
            <p:cNvPr id="61" name="文本框 60"/>
            <p:cNvSpPr txBox="1"/>
            <p:nvPr/>
          </p:nvSpPr>
          <p:spPr>
            <a:xfrm>
              <a:off x="1671973" y="4179178"/>
              <a:ext cx="7473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zh-CN" sz="36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206784" y="4932333"/>
              <a:ext cx="16777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zh-CN" sz="2400" b="1" dirty="0" smtClean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FTP</a:t>
              </a:r>
              <a:r>
                <a:rPr lang="zh-CN" altLang="en-US" sz="2400" b="1" dirty="0" smtClean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的作用</a:t>
              </a:r>
              <a:endParaRPr lang="en-US" altLang="zh-CN" sz="24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6201862" y="4128662"/>
            <a:ext cx="1985545" cy="1214820"/>
            <a:chOff x="1052889" y="4179178"/>
            <a:chExt cx="1985545" cy="1214820"/>
          </a:xfrm>
        </p:grpSpPr>
        <p:sp>
          <p:nvSpPr>
            <p:cNvPr id="64" name="文本框 63"/>
            <p:cNvSpPr txBox="1"/>
            <p:nvPr/>
          </p:nvSpPr>
          <p:spPr>
            <a:xfrm>
              <a:off x="1671973" y="4179178"/>
              <a:ext cx="7473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zh-CN" sz="36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052889" y="4932333"/>
              <a:ext cx="1985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zh-CN" sz="2400" b="1" dirty="0" smtClean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FTP</a:t>
              </a:r>
              <a:r>
                <a:rPr lang="zh-CN" altLang="en-US" sz="2400" b="1" dirty="0" smtClean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架构介绍</a:t>
              </a:r>
              <a:endParaRPr lang="en-US" altLang="zh-CN" sz="24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8722143" y="4128662"/>
            <a:ext cx="1985544" cy="1214820"/>
            <a:chOff x="1052888" y="4179178"/>
            <a:chExt cx="1985544" cy="1214820"/>
          </a:xfrm>
        </p:grpSpPr>
        <p:sp>
          <p:nvSpPr>
            <p:cNvPr id="70" name="文本框 69"/>
            <p:cNvSpPr txBox="1"/>
            <p:nvPr/>
          </p:nvSpPr>
          <p:spPr>
            <a:xfrm>
              <a:off x="1671973" y="4179178"/>
              <a:ext cx="7473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zh-CN" sz="3600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3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1052888" y="4932333"/>
              <a:ext cx="198554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CN" altLang="en-US" sz="2400" b="1" dirty="0" smtClean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如何使用</a:t>
              </a:r>
              <a:r>
                <a:rPr lang="en-US" altLang="zh-CN" sz="2400" b="1" dirty="0" smtClean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FTP</a:t>
              </a:r>
              <a:endParaRPr lang="en-US" altLang="zh-CN" sz="2400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8" name="直接连接符 77"/>
          <p:cNvCxnSpPr/>
          <p:nvPr/>
        </p:nvCxnSpPr>
        <p:spPr>
          <a:xfrm>
            <a:off x="2498271" y="3559629"/>
            <a:ext cx="7057802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pic>
        <p:nvPicPr>
          <p:cNvPr id="19" name="Picture 2" descr="C:\Users\Mr.wu\Desktop\学校logo\校徽中英文全称（三个板式）_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23" y="641967"/>
            <a:ext cx="2180734" cy="41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5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691463" y="731743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延迟</a:t>
            </a: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3" cstate="screen">
            <a:grayscl/>
          </a:blip>
          <a:srcRect/>
          <a:stretch>
            <a:fillRect/>
          </a:stretch>
        </p:blipFill>
        <p:spPr>
          <a:xfrm>
            <a:off x="7077456" y="548640"/>
            <a:ext cx="4537065" cy="5773111"/>
          </a:xfrm>
          <a:custGeom>
            <a:avLst/>
            <a:gdLst>
              <a:gd name="connsiteX0" fmla="*/ 3396521 w 5401456"/>
              <a:gd name="connsiteY0" fmla="*/ 0 h 6872989"/>
              <a:gd name="connsiteX1" fmla="*/ 5401456 w 5401456"/>
              <a:gd name="connsiteY1" fmla="*/ 0 h 6872989"/>
              <a:gd name="connsiteX2" fmla="*/ 2169827 w 5401456"/>
              <a:gd name="connsiteY2" fmla="*/ 6872989 h 6872989"/>
              <a:gd name="connsiteX3" fmla="*/ 0 w 5401456"/>
              <a:gd name="connsiteY3" fmla="*/ 6872989 h 687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1456" h="6872989">
                <a:moveTo>
                  <a:pt x="3396521" y="0"/>
                </a:moveTo>
                <a:lnTo>
                  <a:pt x="5401456" y="0"/>
                </a:lnTo>
                <a:lnTo>
                  <a:pt x="2169827" y="6872989"/>
                </a:lnTo>
                <a:lnTo>
                  <a:pt x="0" y="6872989"/>
                </a:lnTo>
                <a:close/>
              </a:path>
            </a:pathLst>
          </a:custGeom>
        </p:spPr>
      </p:pic>
      <p:sp>
        <p:nvSpPr>
          <p:cNvPr id="50" name="矩形 49"/>
          <p:cNvSpPr/>
          <p:nvPr/>
        </p:nvSpPr>
        <p:spPr>
          <a:xfrm rot="2700000">
            <a:off x="2740335" y="4071165"/>
            <a:ext cx="370728" cy="370728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" name="矩形 50"/>
          <p:cNvSpPr/>
          <p:nvPr/>
        </p:nvSpPr>
        <p:spPr>
          <a:xfrm rot="2700000">
            <a:off x="3411868" y="4027954"/>
            <a:ext cx="181545" cy="181545"/>
          </a:xfrm>
          <a:prstGeom prst="rect">
            <a:avLst/>
          </a:prstGeom>
          <a:solidFill>
            <a:srgbClr val="C00000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3003129" y="2348671"/>
            <a:ext cx="196349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4643429" y="2349139"/>
            <a:ext cx="285877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FTP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是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什么？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626292" y="3284678"/>
            <a:ext cx="5906926" cy="109452"/>
            <a:chOff x="538843" y="2563318"/>
            <a:chExt cx="5906926" cy="109452"/>
          </a:xfrm>
        </p:grpSpPr>
        <p:cxnSp>
          <p:nvCxnSpPr>
            <p:cNvPr id="55" name="直接连接符 54"/>
            <p:cNvCxnSpPr/>
            <p:nvPr/>
          </p:nvCxnSpPr>
          <p:spPr>
            <a:xfrm>
              <a:off x="538843" y="2672770"/>
              <a:ext cx="5891936" cy="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56" name="矩形 55"/>
            <p:cNvSpPr/>
            <p:nvPr/>
          </p:nvSpPr>
          <p:spPr>
            <a:xfrm>
              <a:off x="5156615" y="2563318"/>
              <a:ext cx="1289154" cy="109452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12" name="Picture 2" descr="C:\Users\Mr.wu\Desktop\学校logo\校徽中英文全称（三个板式）_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23" y="641967"/>
            <a:ext cx="2180734" cy="41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0" grpId="0" animBg="1"/>
      <p:bldP spid="51" grpId="0" animBg="1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778564" y="1628499"/>
            <a:ext cx="2148696" cy="746197"/>
            <a:chOff x="1778563" y="1133163"/>
            <a:chExt cx="3142089" cy="746197"/>
          </a:xfrm>
        </p:grpSpPr>
        <p:sp>
          <p:nvSpPr>
            <p:cNvPr id="55" name="矩形 54"/>
            <p:cNvSpPr/>
            <p:nvPr/>
          </p:nvSpPr>
          <p:spPr>
            <a:xfrm>
              <a:off x="1778563" y="1542175"/>
              <a:ext cx="3142089" cy="337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1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1786188" y="1133163"/>
              <a:ext cx="1555364" cy="3683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800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FTP</a:t>
              </a:r>
              <a:r>
                <a:rPr lang="zh-CN" altLang="en-US" sz="1800" b="1" dirty="0" smtClean="0">
                  <a:solidFill>
                    <a:srgbClr val="FF0000"/>
                  </a:solidFill>
                  <a:latin typeface="+mj-ea"/>
                  <a:ea typeface="+mj-ea"/>
                </a:rPr>
                <a:t>协议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91350" y="884779"/>
            <a:ext cx="1802714" cy="525463"/>
            <a:chOff x="791350" y="884779"/>
            <a:chExt cx="1802714" cy="525463"/>
          </a:xfrm>
        </p:grpSpPr>
        <p:sp>
          <p:nvSpPr>
            <p:cNvPr id="41" name="Freeform 5"/>
            <p:cNvSpPr>
              <a:spLocks noEditPoints="1"/>
            </p:cNvSpPr>
            <p:nvPr/>
          </p:nvSpPr>
          <p:spPr bwMode="auto">
            <a:xfrm>
              <a:off x="791350" y="884779"/>
              <a:ext cx="441325" cy="525463"/>
            </a:xfrm>
            <a:custGeom>
              <a:avLst/>
              <a:gdLst>
                <a:gd name="T0" fmla="*/ 269 w 537"/>
                <a:gd name="T1" fmla="*/ 0 h 623"/>
                <a:gd name="T2" fmla="*/ 403 w 537"/>
                <a:gd name="T3" fmla="*/ 78 h 623"/>
                <a:gd name="T4" fmla="*/ 537 w 537"/>
                <a:gd name="T5" fmla="*/ 156 h 623"/>
                <a:gd name="T6" fmla="*/ 537 w 537"/>
                <a:gd name="T7" fmla="*/ 311 h 623"/>
                <a:gd name="T8" fmla="*/ 537 w 537"/>
                <a:gd name="T9" fmla="*/ 467 h 623"/>
                <a:gd name="T10" fmla="*/ 403 w 537"/>
                <a:gd name="T11" fmla="*/ 545 h 623"/>
                <a:gd name="T12" fmla="*/ 269 w 537"/>
                <a:gd name="T13" fmla="*/ 623 h 623"/>
                <a:gd name="T14" fmla="*/ 134 w 537"/>
                <a:gd name="T15" fmla="*/ 545 h 623"/>
                <a:gd name="T16" fmla="*/ 0 w 537"/>
                <a:gd name="T17" fmla="*/ 467 h 623"/>
                <a:gd name="T18" fmla="*/ 0 w 537"/>
                <a:gd name="T19" fmla="*/ 311 h 623"/>
                <a:gd name="T20" fmla="*/ 0 w 537"/>
                <a:gd name="T21" fmla="*/ 156 h 623"/>
                <a:gd name="T22" fmla="*/ 134 w 537"/>
                <a:gd name="T23" fmla="*/ 78 h 623"/>
                <a:gd name="T24" fmla="*/ 269 w 537"/>
                <a:gd name="T25" fmla="*/ 0 h 623"/>
                <a:gd name="T26" fmla="*/ 269 w 537"/>
                <a:gd name="T27" fmla="*/ 53 h 623"/>
                <a:gd name="T28" fmla="*/ 380 w 537"/>
                <a:gd name="T29" fmla="*/ 117 h 623"/>
                <a:gd name="T30" fmla="*/ 492 w 537"/>
                <a:gd name="T31" fmla="*/ 182 h 623"/>
                <a:gd name="T32" fmla="*/ 492 w 537"/>
                <a:gd name="T33" fmla="*/ 311 h 623"/>
                <a:gd name="T34" fmla="*/ 492 w 537"/>
                <a:gd name="T35" fmla="*/ 441 h 623"/>
                <a:gd name="T36" fmla="*/ 380 w 537"/>
                <a:gd name="T37" fmla="*/ 505 h 623"/>
                <a:gd name="T38" fmla="*/ 269 w 537"/>
                <a:gd name="T39" fmla="*/ 570 h 623"/>
                <a:gd name="T40" fmla="*/ 157 w 537"/>
                <a:gd name="T41" fmla="*/ 505 h 623"/>
                <a:gd name="T42" fmla="*/ 46 w 537"/>
                <a:gd name="T43" fmla="*/ 441 h 623"/>
                <a:gd name="T44" fmla="*/ 46 w 537"/>
                <a:gd name="T45" fmla="*/ 311 h 623"/>
                <a:gd name="T46" fmla="*/ 46 w 537"/>
                <a:gd name="T47" fmla="*/ 182 h 623"/>
                <a:gd name="T48" fmla="*/ 157 w 537"/>
                <a:gd name="T49" fmla="*/ 117 h 623"/>
                <a:gd name="T50" fmla="*/ 269 w 537"/>
                <a:gd name="T51" fmla="*/ 53 h 623"/>
                <a:gd name="T52" fmla="*/ 215 w 537"/>
                <a:gd name="T53" fmla="*/ 455 h 623"/>
                <a:gd name="T54" fmla="*/ 367 w 537"/>
                <a:gd name="T55" fmla="*/ 455 h 623"/>
                <a:gd name="T56" fmla="*/ 375 w 537"/>
                <a:gd name="T57" fmla="*/ 463 h 623"/>
                <a:gd name="T58" fmla="*/ 367 w 537"/>
                <a:gd name="T59" fmla="*/ 471 h 623"/>
                <a:gd name="T60" fmla="*/ 215 w 537"/>
                <a:gd name="T61" fmla="*/ 471 h 623"/>
                <a:gd name="T62" fmla="*/ 207 w 537"/>
                <a:gd name="T63" fmla="*/ 463 h 623"/>
                <a:gd name="T64" fmla="*/ 215 w 537"/>
                <a:gd name="T65" fmla="*/ 455 h 623"/>
                <a:gd name="T66" fmla="*/ 218 w 537"/>
                <a:gd name="T67" fmla="*/ 380 h 623"/>
                <a:gd name="T68" fmla="*/ 302 w 537"/>
                <a:gd name="T69" fmla="*/ 242 h 623"/>
                <a:gd name="T70" fmla="*/ 331 w 537"/>
                <a:gd name="T71" fmla="*/ 260 h 623"/>
                <a:gd name="T72" fmla="*/ 248 w 537"/>
                <a:gd name="T73" fmla="*/ 398 h 623"/>
                <a:gd name="T74" fmla="*/ 218 w 537"/>
                <a:gd name="T75" fmla="*/ 380 h 623"/>
                <a:gd name="T76" fmla="*/ 159 w 537"/>
                <a:gd name="T77" fmla="*/ 344 h 623"/>
                <a:gd name="T78" fmla="*/ 243 w 537"/>
                <a:gd name="T79" fmla="*/ 207 h 623"/>
                <a:gd name="T80" fmla="*/ 272 w 537"/>
                <a:gd name="T81" fmla="*/ 224 h 623"/>
                <a:gd name="T82" fmla="*/ 189 w 537"/>
                <a:gd name="T83" fmla="*/ 362 h 623"/>
                <a:gd name="T84" fmla="*/ 159 w 537"/>
                <a:gd name="T85" fmla="*/ 344 h 623"/>
                <a:gd name="T86" fmla="*/ 146 w 537"/>
                <a:gd name="T87" fmla="*/ 456 h 623"/>
                <a:gd name="T88" fmla="*/ 154 w 537"/>
                <a:gd name="T89" fmla="*/ 387 h 623"/>
                <a:gd name="T90" fmla="*/ 211 w 537"/>
                <a:gd name="T91" fmla="*/ 422 h 623"/>
                <a:gd name="T92" fmla="*/ 155 w 537"/>
                <a:gd name="T93" fmla="*/ 461 h 623"/>
                <a:gd name="T94" fmla="*/ 146 w 537"/>
                <a:gd name="T95" fmla="*/ 456 h 623"/>
                <a:gd name="T96" fmla="*/ 266 w 537"/>
                <a:gd name="T97" fmla="*/ 168 h 623"/>
                <a:gd name="T98" fmla="*/ 253 w 537"/>
                <a:gd name="T99" fmla="*/ 188 h 623"/>
                <a:gd name="T100" fmla="*/ 342 w 537"/>
                <a:gd name="T101" fmla="*/ 242 h 623"/>
                <a:gd name="T102" fmla="*/ 354 w 537"/>
                <a:gd name="T103" fmla="*/ 222 h 623"/>
                <a:gd name="T104" fmla="*/ 266 w 537"/>
                <a:gd name="T105" fmla="*/ 168 h 623"/>
                <a:gd name="T106" fmla="*/ 285 w 537"/>
                <a:gd name="T107" fmla="*/ 138 h 623"/>
                <a:gd name="T108" fmla="*/ 311 w 537"/>
                <a:gd name="T109" fmla="*/ 131 h 623"/>
                <a:gd name="T110" fmla="*/ 366 w 537"/>
                <a:gd name="T111" fmla="*/ 165 h 623"/>
                <a:gd name="T112" fmla="*/ 373 w 537"/>
                <a:gd name="T113" fmla="*/ 191 h 623"/>
                <a:gd name="T114" fmla="*/ 365 w 537"/>
                <a:gd name="T115" fmla="*/ 204 h 623"/>
                <a:gd name="T116" fmla="*/ 277 w 537"/>
                <a:gd name="T117" fmla="*/ 150 h 623"/>
                <a:gd name="T118" fmla="*/ 285 w 537"/>
                <a:gd name="T119" fmla="*/ 138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7" h="623">
                  <a:moveTo>
                    <a:pt x="269" y="0"/>
                  </a:moveTo>
                  <a:lnTo>
                    <a:pt x="403" y="78"/>
                  </a:lnTo>
                  <a:lnTo>
                    <a:pt x="537" y="156"/>
                  </a:lnTo>
                  <a:lnTo>
                    <a:pt x="537" y="311"/>
                  </a:lnTo>
                  <a:lnTo>
                    <a:pt x="537" y="467"/>
                  </a:lnTo>
                  <a:lnTo>
                    <a:pt x="403" y="545"/>
                  </a:lnTo>
                  <a:lnTo>
                    <a:pt x="269" y="623"/>
                  </a:lnTo>
                  <a:lnTo>
                    <a:pt x="134" y="545"/>
                  </a:lnTo>
                  <a:lnTo>
                    <a:pt x="0" y="467"/>
                  </a:lnTo>
                  <a:lnTo>
                    <a:pt x="0" y="311"/>
                  </a:lnTo>
                  <a:lnTo>
                    <a:pt x="0" y="156"/>
                  </a:lnTo>
                  <a:lnTo>
                    <a:pt x="134" y="78"/>
                  </a:lnTo>
                  <a:lnTo>
                    <a:pt x="269" y="0"/>
                  </a:lnTo>
                  <a:close/>
                  <a:moveTo>
                    <a:pt x="269" y="53"/>
                  </a:moveTo>
                  <a:lnTo>
                    <a:pt x="380" y="117"/>
                  </a:lnTo>
                  <a:lnTo>
                    <a:pt x="492" y="182"/>
                  </a:lnTo>
                  <a:lnTo>
                    <a:pt x="492" y="311"/>
                  </a:lnTo>
                  <a:lnTo>
                    <a:pt x="492" y="441"/>
                  </a:lnTo>
                  <a:lnTo>
                    <a:pt x="380" y="505"/>
                  </a:lnTo>
                  <a:lnTo>
                    <a:pt x="269" y="570"/>
                  </a:lnTo>
                  <a:lnTo>
                    <a:pt x="157" y="505"/>
                  </a:lnTo>
                  <a:lnTo>
                    <a:pt x="46" y="441"/>
                  </a:lnTo>
                  <a:lnTo>
                    <a:pt x="46" y="311"/>
                  </a:lnTo>
                  <a:lnTo>
                    <a:pt x="46" y="182"/>
                  </a:lnTo>
                  <a:lnTo>
                    <a:pt x="157" y="117"/>
                  </a:lnTo>
                  <a:lnTo>
                    <a:pt x="269" y="53"/>
                  </a:lnTo>
                  <a:close/>
                  <a:moveTo>
                    <a:pt x="215" y="455"/>
                  </a:moveTo>
                  <a:lnTo>
                    <a:pt x="367" y="455"/>
                  </a:lnTo>
                  <a:cubicBezTo>
                    <a:pt x="371" y="455"/>
                    <a:pt x="375" y="458"/>
                    <a:pt x="375" y="463"/>
                  </a:cubicBezTo>
                  <a:cubicBezTo>
                    <a:pt x="375" y="467"/>
                    <a:pt x="371" y="471"/>
                    <a:pt x="367" y="471"/>
                  </a:cubicBezTo>
                  <a:lnTo>
                    <a:pt x="215" y="471"/>
                  </a:lnTo>
                  <a:cubicBezTo>
                    <a:pt x="211" y="471"/>
                    <a:pt x="207" y="467"/>
                    <a:pt x="207" y="463"/>
                  </a:cubicBezTo>
                  <a:cubicBezTo>
                    <a:pt x="207" y="458"/>
                    <a:pt x="211" y="455"/>
                    <a:pt x="215" y="455"/>
                  </a:cubicBezTo>
                  <a:close/>
                  <a:moveTo>
                    <a:pt x="218" y="380"/>
                  </a:moveTo>
                  <a:lnTo>
                    <a:pt x="302" y="242"/>
                  </a:lnTo>
                  <a:lnTo>
                    <a:pt x="331" y="260"/>
                  </a:lnTo>
                  <a:lnTo>
                    <a:pt x="248" y="398"/>
                  </a:lnTo>
                  <a:lnTo>
                    <a:pt x="218" y="380"/>
                  </a:lnTo>
                  <a:close/>
                  <a:moveTo>
                    <a:pt x="159" y="344"/>
                  </a:moveTo>
                  <a:lnTo>
                    <a:pt x="243" y="207"/>
                  </a:lnTo>
                  <a:lnTo>
                    <a:pt x="272" y="224"/>
                  </a:lnTo>
                  <a:lnTo>
                    <a:pt x="189" y="362"/>
                  </a:lnTo>
                  <a:lnTo>
                    <a:pt x="159" y="344"/>
                  </a:lnTo>
                  <a:close/>
                  <a:moveTo>
                    <a:pt x="146" y="456"/>
                  </a:moveTo>
                  <a:lnTo>
                    <a:pt x="154" y="387"/>
                  </a:lnTo>
                  <a:lnTo>
                    <a:pt x="211" y="422"/>
                  </a:lnTo>
                  <a:lnTo>
                    <a:pt x="155" y="461"/>
                  </a:lnTo>
                  <a:cubicBezTo>
                    <a:pt x="149" y="465"/>
                    <a:pt x="145" y="463"/>
                    <a:pt x="146" y="456"/>
                  </a:cubicBezTo>
                  <a:close/>
                  <a:moveTo>
                    <a:pt x="266" y="168"/>
                  </a:moveTo>
                  <a:lnTo>
                    <a:pt x="253" y="188"/>
                  </a:lnTo>
                  <a:lnTo>
                    <a:pt x="342" y="242"/>
                  </a:lnTo>
                  <a:lnTo>
                    <a:pt x="354" y="222"/>
                  </a:lnTo>
                  <a:lnTo>
                    <a:pt x="266" y="168"/>
                  </a:lnTo>
                  <a:close/>
                  <a:moveTo>
                    <a:pt x="285" y="138"/>
                  </a:moveTo>
                  <a:cubicBezTo>
                    <a:pt x="290" y="129"/>
                    <a:pt x="302" y="126"/>
                    <a:pt x="311" y="131"/>
                  </a:cubicBezTo>
                  <a:lnTo>
                    <a:pt x="366" y="165"/>
                  </a:lnTo>
                  <a:cubicBezTo>
                    <a:pt x="375" y="170"/>
                    <a:pt x="378" y="182"/>
                    <a:pt x="373" y="191"/>
                  </a:cubicBezTo>
                  <a:lnTo>
                    <a:pt x="365" y="204"/>
                  </a:lnTo>
                  <a:lnTo>
                    <a:pt x="277" y="150"/>
                  </a:lnTo>
                  <a:lnTo>
                    <a:pt x="285" y="1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289155" y="971436"/>
              <a:ext cx="13049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zh-CN" altLang="en-US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什么是</a:t>
              </a:r>
              <a:r>
                <a:rPr lang="en-US" altLang="zh-CN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FTP</a:t>
              </a:r>
              <a:endParaRPr lang="zh-CN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1935480" y="2016760"/>
            <a:ext cx="9392285" cy="1630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eaLnBrk="1" latinLnBrk="0" hangingPunct="1">
              <a:lnSpc>
                <a:spcPts val="3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j-ea"/>
                <a:ea typeface="+mj-ea"/>
              </a:rPr>
              <a:t>FTP </a:t>
            </a:r>
            <a:r>
              <a:rPr lang="zh-CN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是</a:t>
            </a:r>
            <a:r>
              <a:rPr lang="en-US" altLang="zh-CN" sz="2000" dirty="0" smtClean="0">
                <a:solidFill>
                  <a:schemeClr val="bg1"/>
                </a:solidFill>
                <a:latin typeface="+mj-ea"/>
                <a:ea typeface="+mj-ea"/>
              </a:rPr>
              <a:t>TCP/IP</a:t>
            </a:r>
            <a:r>
              <a:rPr lang="zh-CN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协议</a:t>
            </a: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组中的协议之一</a:t>
            </a:r>
            <a:r>
              <a:rPr lang="zh-CN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，是英文</a:t>
            </a:r>
            <a:r>
              <a:rPr lang="en-US" altLang="zh-CN" sz="2000" b="1" dirty="0" smtClean="0">
                <a:solidFill>
                  <a:srgbClr val="FF0000"/>
                </a:solidFill>
                <a:latin typeface="+mj-ea"/>
                <a:ea typeface="+mj-ea"/>
              </a:rPr>
              <a:t>File</a:t>
            </a:r>
            <a:r>
              <a:rPr lang="en-US" altLang="zh-CN" sz="2000" b="1" dirty="0">
                <a:solidFill>
                  <a:srgbClr val="FF0000"/>
                </a:solidFill>
                <a:latin typeface="+mj-ea"/>
                <a:ea typeface="+mj-ea"/>
              </a:rPr>
              <a:t> </a:t>
            </a:r>
            <a:r>
              <a:rPr lang="en-US" altLang="zh-CN" sz="2000" b="1" dirty="0" smtClean="0">
                <a:solidFill>
                  <a:srgbClr val="FF0000"/>
                </a:solidFill>
                <a:latin typeface="+mj-ea"/>
                <a:ea typeface="+mj-ea"/>
              </a:rPr>
              <a:t>Transfer</a:t>
            </a:r>
            <a:r>
              <a:rPr lang="en-US" altLang="zh-CN" sz="2000" b="1" dirty="0">
                <a:solidFill>
                  <a:srgbClr val="FF0000"/>
                </a:solidFill>
                <a:latin typeface="+mj-ea"/>
                <a:ea typeface="+mj-ea"/>
              </a:rPr>
              <a:t> </a:t>
            </a:r>
            <a:r>
              <a:rPr lang="en-US" altLang="zh-CN" sz="2000" b="1" dirty="0" smtClean="0">
                <a:solidFill>
                  <a:srgbClr val="FF0000"/>
                </a:solidFill>
                <a:latin typeface="+mj-ea"/>
                <a:ea typeface="+mj-ea"/>
              </a:rPr>
              <a:t>Protocol</a:t>
            </a:r>
            <a:endParaRPr lang="en-US" altLang="zh-CN" sz="20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indent="457200" eaLnBrk="1" latinLnBrk="0" hangingPunct="1">
              <a:lnSpc>
                <a:spcPts val="3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的缩写。该协议</a:t>
            </a:r>
            <a:r>
              <a:rPr lang="zh-CN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是</a:t>
            </a:r>
            <a:r>
              <a:rPr lang="en-US" altLang="zh-CN" sz="2000" dirty="0" smtClean="0">
                <a:solidFill>
                  <a:schemeClr val="bg1"/>
                </a:solidFill>
                <a:latin typeface="+mj-ea"/>
                <a:ea typeface="+mj-ea"/>
              </a:rPr>
              <a:t>Internet</a:t>
            </a:r>
            <a:r>
              <a:rPr lang="zh-CN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文件传送</a:t>
            </a: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的基础，它由一系列规格说明文档组成，目标是提高文件的共享性，提供非直接使用</a:t>
            </a:r>
            <a:r>
              <a:rPr lang="zh-CN" altLang="en-US" sz="2000" dirty="0" smtClean="0">
                <a:solidFill>
                  <a:schemeClr val="bg1"/>
                </a:solidFill>
                <a:latin typeface="+mj-ea"/>
                <a:ea typeface="+mj-ea"/>
              </a:rPr>
              <a:t>远程计算机</a:t>
            </a:r>
            <a:r>
              <a:rPr lang="zh-CN" altLang="en-US" sz="2000" dirty="0">
                <a:solidFill>
                  <a:schemeClr val="bg1"/>
                </a:solidFill>
                <a:latin typeface="+mj-ea"/>
                <a:ea typeface="+mj-ea"/>
              </a:rPr>
              <a:t>，使存储介质对用户透明和可靠高效地传送数据。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83050" y="4293235"/>
            <a:ext cx="2216150" cy="17716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9445" y="3573145"/>
            <a:ext cx="1282700" cy="1790700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>
          <a:xfrm flipV="1">
            <a:off x="5704840" y="4797425"/>
            <a:ext cx="2770505" cy="5664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cxnSp>
        <p:nvCxnSpPr>
          <p:cNvPr id="8" name="直接箭头连接符 7"/>
          <p:cNvCxnSpPr/>
          <p:nvPr/>
        </p:nvCxnSpPr>
        <p:spPr>
          <a:xfrm flipH="1">
            <a:off x="5450840" y="4154170"/>
            <a:ext cx="2950210" cy="6432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9" name="文本框 8"/>
          <p:cNvSpPr txBox="1"/>
          <p:nvPr/>
        </p:nvSpPr>
        <p:spPr>
          <a:xfrm>
            <a:off x="6242685" y="378587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文件上传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962775" y="515747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文件下载</a:t>
            </a:r>
          </a:p>
        </p:txBody>
      </p:sp>
      <p:pic>
        <p:nvPicPr>
          <p:cNvPr id="16" name="Picture 2" descr="C:\Users\Mr.wu\Desktop\学校logo\校徽中英文全称（三个板式）_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23" y="641967"/>
            <a:ext cx="2180734" cy="41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691463" y="731743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延迟</a:t>
            </a: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3" cstate="screen">
            <a:grayscl/>
          </a:blip>
          <a:srcRect/>
          <a:stretch>
            <a:fillRect/>
          </a:stretch>
        </p:blipFill>
        <p:spPr>
          <a:xfrm>
            <a:off x="7077456" y="548640"/>
            <a:ext cx="4537065" cy="5773111"/>
          </a:xfrm>
          <a:custGeom>
            <a:avLst/>
            <a:gdLst>
              <a:gd name="connsiteX0" fmla="*/ 3396521 w 5401456"/>
              <a:gd name="connsiteY0" fmla="*/ 0 h 6872989"/>
              <a:gd name="connsiteX1" fmla="*/ 5401456 w 5401456"/>
              <a:gd name="connsiteY1" fmla="*/ 0 h 6872989"/>
              <a:gd name="connsiteX2" fmla="*/ 2169827 w 5401456"/>
              <a:gd name="connsiteY2" fmla="*/ 6872989 h 6872989"/>
              <a:gd name="connsiteX3" fmla="*/ 0 w 5401456"/>
              <a:gd name="connsiteY3" fmla="*/ 6872989 h 687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1456" h="6872989">
                <a:moveTo>
                  <a:pt x="3396521" y="0"/>
                </a:moveTo>
                <a:lnTo>
                  <a:pt x="5401456" y="0"/>
                </a:lnTo>
                <a:lnTo>
                  <a:pt x="2169827" y="6872989"/>
                </a:lnTo>
                <a:lnTo>
                  <a:pt x="0" y="6872989"/>
                </a:lnTo>
                <a:close/>
              </a:path>
            </a:pathLst>
          </a:custGeom>
        </p:spPr>
      </p:pic>
      <p:sp>
        <p:nvSpPr>
          <p:cNvPr id="50" name="矩形 49"/>
          <p:cNvSpPr/>
          <p:nvPr/>
        </p:nvSpPr>
        <p:spPr>
          <a:xfrm rot="2700000">
            <a:off x="2740335" y="4071165"/>
            <a:ext cx="370728" cy="370728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" name="矩形 50"/>
          <p:cNvSpPr/>
          <p:nvPr/>
        </p:nvSpPr>
        <p:spPr>
          <a:xfrm rot="2700000">
            <a:off x="3411868" y="4027954"/>
            <a:ext cx="181545" cy="181545"/>
          </a:xfrm>
          <a:prstGeom prst="rect">
            <a:avLst/>
          </a:prstGeom>
          <a:solidFill>
            <a:srgbClr val="C00000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3003129" y="2348671"/>
            <a:ext cx="196349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4643429" y="2349139"/>
            <a:ext cx="240157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FTP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的作用</a:t>
            </a:r>
            <a:endParaRPr lang="zh-CN" altLang="en-US" sz="36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626292" y="3284678"/>
            <a:ext cx="5906926" cy="109452"/>
            <a:chOff x="538843" y="2563318"/>
            <a:chExt cx="5906926" cy="109452"/>
          </a:xfrm>
        </p:grpSpPr>
        <p:cxnSp>
          <p:nvCxnSpPr>
            <p:cNvPr id="55" name="直接连接符 54"/>
            <p:cNvCxnSpPr/>
            <p:nvPr/>
          </p:nvCxnSpPr>
          <p:spPr>
            <a:xfrm>
              <a:off x="538843" y="2672770"/>
              <a:ext cx="5891936" cy="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56" name="矩形 55"/>
            <p:cNvSpPr/>
            <p:nvPr/>
          </p:nvSpPr>
          <p:spPr>
            <a:xfrm>
              <a:off x="5156615" y="2563318"/>
              <a:ext cx="1289154" cy="109452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12" name="Picture 2" descr="C:\Users\Mr.wu\Desktop\学校logo\校徽中英文全称（三个板式）_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23" y="641967"/>
            <a:ext cx="2180734" cy="41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0" grpId="0" bldLvl="0" animBg="1"/>
      <p:bldP spid="51" grpId="0" bldLvl="0" animBg="1"/>
      <p:bldP spid="52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968375" y="2205355"/>
            <a:ext cx="2830830" cy="1616075"/>
            <a:chOff x="769789" y="2245664"/>
            <a:chExt cx="2830751" cy="1777335"/>
          </a:xfrm>
        </p:grpSpPr>
        <p:sp>
          <p:nvSpPr>
            <p:cNvPr id="12" name="矩形 11"/>
            <p:cNvSpPr/>
            <p:nvPr/>
          </p:nvSpPr>
          <p:spPr>
            <a:xfrm>
              <a:off x="1799367" y="2245664"/>
              <a:ext cx="1801173" cy="370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600" b="1" dirty="0" smtClean="0">
                  <a:solidFill>
                    <a:srgbClr val="C00000"/>
                  </a:solidFill>
                  <a:ea typeface="微软雅黑" panose="020B0503020204020204" pitchFamily="34" charset="-122"/>
                </a:rPr>
                <a:t>重要资料备份</a:t>
              </a:r>
            </a:p>
          </p:txBody>
        </p:sp>
        <p:sp>
          <p:nvSpPr>
            <p:cNvPr id="16" name="矩形 25"/>
            <p:cNvSpPr>
              <a:spLocks noChangeArrowheads="1"/>
            </p:cNvSpPr>
            <p:nvPr/>
          </p:nvSpPr>
          <p:spPr bwMode="auto">
            <a:xfrm>
              <a:off x="769789" y="3746000"/>
              <a:ext cx="2593262" cy="276999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r"/>
              <a:endParaRPr lang="zh-CN" altLang="en-US" sz="12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7454273" y="2420888"/>
            <a:ext cx="18852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srgbClr val="C00000"/>
                </a:solidFill>
                <a:ea typeface="微软雅黑" panose="020B0503020204020204" pitchFamily="34" charset="-122"/>
              </a:rPr>
              <a:t>形成校园资料库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634662" y="2706584"/>
            <a:ext cx="9217040" cy="2798062"/>
            <a:chOff x="2531492" y="2065213"/>
            <a:chExt cx="8895479" cy="2798059"/>
          </a:xfrm>
        </p:grpSpPr>
        <p:sp>
          <p:nvSpPr>
            <p:cNvPr id="15" name="矩形 14"/>
            <p:cNvSpPr/>
            <p:nvPr/>
          </p:nvSpPr>
          <p:spPr>
            <a:xfrm>
              <a:off x="8888818" y="3549211"/>
              <a:ext cx="1818074" cy="338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b="1" dirty="0" smtClean="0">
                  <a:solidFill>
                    <a:srgbClr val="C00000"/>
                  </a:solidFill>
                  <a:ea typeface="微软雅黑" panose="020B0503020204020204" pitchFamily="34" charset="-122"/>
                </a:rPr>
                <a:t>后期应用开发</a:t>
              </a:r>
            </a:p>
          </p:txBody>
        </p:sp>
        <p:sp>
          <p:nvSpPr>
            <p:cNvPr id="19" name="矩形 25"/>
            <p:cNvSpPr>
              <a:spLocks noChangeArrowheads="1"/>
            </p:cNvSpPr>
            <p:nvPr/>
          </p:nvSpPr>
          <p:spPr bwMode="auto">
            <a:xfrm>
              <a:off x="8888818" y="3910138"/>
              <a:ext cx="2538153" cy="953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FTP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作为基础的文件传输服务，后期可以在此基础上开发更高级的应用，如自动文件同步、校园私有云服务等。</a:t>
              </a:r>
            </a:p>
          </p:txBody>
        </p:sp>
        <p:sp>
          <p:nvSpPr>
            <p:cNvPr id="45" name="矩形 25"/>
            <p:cNvSpPr>
              <a:spLocks noChangeArrowheads="1"/>
            </p:cNvSpPr>
            <p:nvPr/>
          </p:nvSpPr>
          <p:spPr bwMode="auto">
            <a:xfrm>
              <a:off x="2531492" y="2065213"/>
              <a:ext cx="2538153" cy="829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对重要的文档或资料备份到服务器，避免硬盘等故障造成的数据丢失。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709856" y="2718398"/>
            <a:ext cx="4334985" cy="3639924"/>
            <a:chOff x="3345274" y="1792649"/>
            <a:chExt cx="5437512" cy="4565674"/>
          </a:xfrm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4637435" y="2818924"/>
              <a:ext cx="2797008" cy="2797008"/>
            </a:xfrm>
            <a:custGeom>
              <a:avLst/>
              <a:gdLst>
                <a:gd name="T0" fmla="*/ 2189 w 3067"/>
                <a:gd name="T1" fmla="*/ 554 h 3062"/>
                <a:gd name="T2" fmla="*/ 878 w 3067"/>
                <a:gd name="T3" fmla="*/ 2507 h 3062"/>
                <a:gd name="T4" fmla="*/ 576 w 3067"/>
                <a:gd name="T5" fmla="*/ 2734 h 3062"/>
                <a:gd name="T6" fmla="*/ 968 w 3067"/>
                <a:gd name="T7" fmla="*/ 2704 h 3062"/>
                <a:gd name="T8" fmla="*/ 1122 w 3067"/>
                <a:gd name="T9" fmla="*/ 3013 h 3062"/>
                <a:gd name="T10" fmla="*/ 1474 w 3067"/>
                <a:gd name="T11" fmla="*/ 2829 h 3062"/>
                <a:gd name="T12" fmla="*/ 1712 w 3067"/>
                <a:gd name="T13" fmla="*/ 3062 h 3062"/>
                <a:gd name="T14" fmla="*/ 1968 w 3067"/>
                <a:gd name="T15" fmla="*/ 2754 h 3062"/>
                <a:gd name="T16" fmla="*/ 2309 w 3067"/>
                <a:gd name="T17" fmla="*/ 2867 h 3062"/>
                <a:gd name="T18" fmla="*/ 2420 w 3067"/>
                <a:gd name="T19" fmla="*/ 2480 h 3062"/>
                <a:gd name="T20" fmla="*/ 2744 w 3067"/>
                <a:gd name="T21" fmla="*/ 2493 h 3062"/>
                <a:gd name="T22" fmla="*/ 2704 w 3067"/>
                <a:gd name="T23" fmla="*/ 2092 h 3062"/>
                <a:gd name="T24" fmla="*/ 3017 w 3067"/>
                <a:gd name="T25" fmla="*/ 1964 h 3062"/>
                <a:gd name="T26" fmla="*/ 2830 w 3067"/>
                <a:gd name="T27" fmla="*/ 1608 h 3062"/>
                <a:gd name="T28" fmla="*/ 3067 w 3067"/>
                <a:gd name="T29" fmla="*/ 1361 h 3062"/>
                <a:gd name="T30" fmla="*/ 2760 w 3067"/>
                <a:gd name="T31" fmla="*/ 1104 h 3062"/>
                <a:gd name="T32" fmla="*/ 2889 w 3067"/>
                <a:gd name="T33" fmla="*/ 800 h 3062"/>
                <a:gd name="T34" fmla="*/ 2513 w 3067"/>
                <a:gd name="T35" fmla="*/ 674 h 3062"/>
                <a:gd name="T36" fmla="*/ 2492 w 3067"/>
                <a:gd name="T37" fmla="*/ 328 h 3062"/>
                <a:gd name="T38" fmla="*/ 2102 w 3067"/>
                <a:gd name="T39" fmla="*/ 355 h 3062"/>
                <a:gd name="T40" fmla="*/ 1945 w 3067"/>
                <a:gd name="T41" fmla="*/ 48 h 3062"/>
                <a:gd name="T42" fmla="*/ 1600 w 3067"/>
                <a:gd name="T43" fmla="*/ 220 h 3062"/>
                <a:gd name="T44" fmla="*/ 1355 w 3067"/>
                <a:gd name="T45" fmla="*/ 0 h 3062"/>
                <a:gd name="T46" fmla="*/ 1101 w 3067"/>
                <a:gd name="T47" fmla="*/ 285 h 3062"/>
                <a:gd name="T48" fmla="*/ 758 w 3067"/>
                <a:gd name="T49" fmla="*/ 195 h 3062"/>
                <a:gd name="T50" fmla="*/ 638 w 3067"/>
                <a:gd name="T51" fmla="*/ 556 h 3062"/>
                <a:gd name="T52" fmla="*/ 323 w 3067"/>
                <a:gd name="T53" fmla="*/ 568 h 3062"/>
                <a:gd name="T54" fmla="*/ 344 w 3067"/>
                <a:gd name="T55" fmla="*/ 948 h 3062"/>
                <a:gd name="T56" fmla="*/ 50 w 3067"/>
                <a:gd name="T57" fmla="*/ 1097 h 3062"/>
                <a:gd name="T58" fmla="*/ 216 w 3067"/>
                <a:gd name="T59" fmla="*/ 1443 h 3062"/>
                <a:gd name="T60" fmla="*/ 0 w 3067"/>
                <a:gd name="T61" fmla="*/ 1701 h 3062"/>
                <a:gd name="T62" fmla="*/ 290 w 3067"/>
                <a:gd name="T63" fmla="*/ 1956 h 3062"/>
                <a:gd name="T64" fmla="*/ 179 w 3067"/>
                <a:gd name="T65" fmla="*/ 2262 h 3062"/>
                <a:gd name="T66" fmla="*/ 547 w 3067"/>
                <a:gd name="T67" fmla="*/ 2390 h 3062"/>
                <a:gd name="T68" fmla="*/ 576 w 3067"/>
                <a:gd name="T69" fmla="*/ 2734 h 3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67" h="3062">
                  <a:moveTo>
                    <a:pt x="557" y="875"/>
                  </a:moveTo>
                  <a:cubicBezTo>
                    <a:pt x="919" y="336"/>
                    <a:pt x="1650" y="192"/>
                    <a:pt x="2189" y="554"/>
                  </a:cubicBezTo>
                  <a:cubicBezTo>
                    <a:pt x="2728" y="916"/>
                    <a:pt x="2872" y="1647"/>
                    <a:pt x="2510" y="2186"/>
                  </a:cubicBezTo>
                  <a:cubicBezTo>
                    <a:pt x="2148" y="2726"/>
                    <a:pt x="1418" y="2869"/>
                    <a:pt x="878" y="2507"/>
                  </a:cubicBezTo>
                  <a:cubicBezTo>
                    <a:pt x="339" y="2145"/>
                    <a:pt x="195" y="1415"/>
                    <a:pt x="557" y="875"/>
                  </a:cubicBezTo>
                  <a:close/>
                  <a:moveTo>
                    <a:pt x="576" y="2734"/>
                  </a:moveTo>
                  <a:lnTo>
                    <a:pt x="779" y="2870"/>
                  </a:lnTo>
                  <a:lnTo>
                    <a:pt x="968" y="2704"/>
                  </a:lnTo>
                  <a:cubicBezTo>
                    <a:pt x="1014" y="2726"/>
                    <a:pt x="1062" y="2745"/>
                    <a:pt x="1110" y="2761"/>
                  </a:cubicBezTo>
                  <a:lnTo>
                    <a:pt x="1122" y="3013"/>
                  </a:lnTo>
                  <a:lnTo>
                    <a:pt x="1363" y="3060"/>
                  </a:lnTo>
                  <a:lnTo>
                    <a:pt x="1474" y="2829"/>
                  </a:lnTo>
                  <a:cubicBezTo>
                    <a:pt x="1517" y="2831"/>
                    <a:pt x="1560" y="2830"/>
                    <a:pt x="1603" y="2828"/>
                  </a:cubicBezTo>
                  <a:lnTo>
                    <a:pt x="1712" y="3062"/>
                  </a:lnTo>
                  <a:lnTo>
                    <a:pt x="1952" y="3015"/>
                  </a:lnTo>
                  <a:lnTo>
                    <a:pt x="1968" y="2754"/>
                  </a:lnTo>
                  <a:cubicBezTo>
                    <a:pt x="2017" y="2737"/>
                    <a:pt x="2066" y="2716"/>
                    <a:pt x="2113" y="2692"/>
                  </a:cubicBezTo>
                  <a:lnTo>
                    <a:pt x="2309" y="2867"/>
                  </a:lnTo>
                  <a:lnTo>
                    <a:pt x="2510" y="2728"/>
                  </a:lnTo>
                  <a:lnTo>
                    <a:pt x="2420" y="2480"/>
                  </a:lnTo>
                  <a:cubicBezTo>
                    <a:pt x="2446" y="2455"/>
                    <a:pt x="2472" y="2429"/>
                    <a:pt x="2497" y="2401"/>
                  </a:cubicBezTo>
                  <a:lnTo>
                    <a:pt x="2744" y="2493"/>
                  </a:lnTo>
                  <a:lnTo>
                    <a:pt x="2880" y="2290"/>
                  </a:lnTo>
                  <a:lnTo>
                    <a:pt x="2704" y="2092"/>
                  </a:lnTo>
                  <a:cubicBezTo>
                    <a:pt x="2723" y="2053"/>
                    <a:pt x="2740" y="2013"/>
                    <a:pt x="2754" y="1973"/>
                  </a:cubicBezTo>
                  <a:lnTo>
                    <a:pt x="3017" y="1964"/>
                  </a:lnTo>
                  <a:lnTo>
                    <a:pt x="3066" y="1725"/>
                  </a:lnTo>
                  <a:lnTo>
                    <a:pt x="2830" y="1608"/>
                  </a:lnTo>
                  <a:cubicBezTo>
                    <a:pt x="2832" y="1562"/>
                    <a:pt x="2833" y="1515"/>
                    <a:pt x="2831" y="1469"/>
                  </a:cubicBezTo>
                  <a:lnTo>
                    <a:pt x="3067" y="1361"/>
                  </a:lnTo>
                  <a:lnTo>
                    <a:pt x="3019" y="1121"/>
                  </a:lnTo>
                  <a:lnTo>
                    <a:pt x="2760" y="1104"/>
                  </a:lnTo>
                  <a:cubicBezTo>
                    <a:pt x="2747" y="1064"/>
                    <a:pt x="2731" y="1024"/>
                    <a:pt x="2713" y="986"/>
                  </a:cubicBezTo>
                  <a:lnTo>
                    <a:pt x="2889" y="800"/>
                  </a:lnTo>
                  <a:lnTo>
                    <a:pt x="2754" y="595"/>
                  </a:lnTo>
                  <a:lnTo>
                    <a:pt x="2513" y="674"/>
                  </a:lnTo>
                  <a:cubicBezTo>
                    <a:pt x="2480" y="635"/>
                    <a:pt x="2444" y="598"/>
                    <a:pt x="2406" y="563"/>
                  </a:cubicBezTo>
                  <a:lnTo>
                    <a:pt x="2492" y="328"/>
                  </a:lnTo>
                  <a:lnTo>
                    <a:pt x="2288" y="191"/>
                  </a:lnTo>
                  <a:lnTo>
                    <a:pt x="2102" y="355"/>
                  </a:lnTo>
                  <a:cubicBezTo>
                    <a:pt x="2055" y="331"/>
                    <a:pt x="2006" y="310"/>
                    <a:pt x="1957" y="293"/>
                  </a:cubicBezTo>
                  <a:lnTo>
                    <a:pt x="1945" y="48"/>
                  </a:lnTo>
                  <a:lnTo>
                    <a:pt x="1705" y="1"/>
                  </a:lnTo>
                  <a:lnTo>
                    <a:pt x="1600" y="220"/>
                  </a:lnTo>
                  <a:cubicBezTo>
                    <a:pt x="1552" y="217"/>
                    <a:pt x="1504" y="216"/>
                    <a:pt x="1457" y="218"/>
                  </a:cubicBezTo>
                  <a:lnTo>
                    <a:pt x="1355" y="0"/>
                  </a:lnTo>
                  <a:lnTo>
                    <a:pt x="1115" y="46"/>
                  </a:lnTo>
                  <a:lnTo>
                    <a:pt x="1101" y="285"/>
                  </a:lnTo>
                  <a:cubicBezTo>
                    <a:pt x="1044" y="304"/>
                    <a:pt x="989" y="326"/>
                    <a:pt x="935" y="353"/>
                  </a:cubicBezTo>
                  <a:lnTo>
                    <a:pt x="758" y="195"/>
                  </a:lnTo>
                  <a:lnTo>
                    <a:pt x="557" y="333"/>
                  </a:lnTo>
                  <a:lnTo>
                    <a:pt x="638" y="556"/>
                  </a:lnTo>
                  <a:cubicBezTo>
                    <a:pt x="606" y="585"/>
                    <a:pt x="574" y="617"/>
                    <a:pt x="545" y="650"/>
                  </a:cubicBezTo>
                  <a:lnTo>
                    <a:pt x="323" y="568"/>
                  </a:lnTo>
                  <a:lnTo>
                    <a:pt x="187" y="771"/>
                  </a:lnTo>
                  <a:lnTo>
                    <a:pt x="344" y="948"/>
                  </a:lnTo>
                  <a:cubicBezTo>
                    <a:pt x="322" y="995"/>
                    <a:pt x="302" y="1042"/>
                    <a:pt x="285" y="1090"/>
                  </a:cubicBezTo>
                  <a:lnTo>
                    <a:pt x="50" y="1097"/>
                  </a:lnTo>
                  <a:lnTo>
                    <a:pt x="2" y="1337"/>
                  </a:lnTo>
                  <a:lnTo>
                    <a:pt x="216" y="1443"/>
                  </a:lnTo>
                  <a:cubicBezTo>
                    <a:pt x="213" y="1496"/>
                    <a:pt x="213" y="1549"/>
                    <a:pt x="216" y="1602"/>
                  </a:cubicBezTo>
                  <a:lnTo>
                    <a:pt x="0" y="1701"/>
                  </a:lnTo>
                  <a:lnTo>
                    <a:pt x="48" y="1941"/>
                  </a:lnTo>
                  <a:lnTo>
                    <a:pt x="290" y="1956"/>
                  </a:lnTo>
                  <a:cubicBezTo>
                    <a:pt x="305" y="2000"/>
                    <a:pt x="324" y="2044"/>
                    <a:pt x="344" y="2086"/>
                  </a:cubicBezTo>
                  <a:lnTo>
                    <a:pt x="179" y="2262"/>
                  </a:lnTo>
                  <a:lnTo>
                    <a:pt x="313" y="2467"/>
                  </a:lnTo>
                  <a:lnTo>
                    <a:pt x="547" y="2390"/>
                  </a:lnTo>
                  <a:cubicBezTo>
                    <a:pt x="582" y="2429"/>
                    <a:pt x="620" y="2466"/>
                    <a:pt x="661" y="2502"/>
                  </a:cubicBezTo>
                  <a:lnTo>
                    <a:pt x="576" y="2734"/>
                  </a:ln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5556395" y="5278846"/>
              <a:ext cx="995205" cy="1079477"/>
            </a:xfrm>
            <a:custGeom>
              <a:avLst/>
              <a:gdLst>
                <a:gd name="T0" fmla="*/ 0 w 1094"/>
                <a:gd name="T1" fmla="*/ 0 h 1182"/>
                <a:gd name="T2" fmla="*/ 1094 w 1094"/>
                <a:gd name="T3" fmla="*/ 0 h 1182"/>
                <a:gd name="T4" fmla="*/ 1094 w 1094"/>
                <a:gd name="T5" fmla="*/ 511 h 1182"/>
                <a:gd name="T6" fmla="*/ 0 w 1094"/>
                <a:gd name="T7" fmla="*/ 511 h 1182"/>
                <a:gd name="T8" fmla="*/ 0 w 1094"/>
                <a:gd name="T9" fmla="*/ 0 h 1182"/>
                <a:gd name="T10" fmla="*/ 113 w 1094"/>
                <a:gd name="T11" fmla="*/ 567 h 1182"/>
                <a:gd name="T12" fmla="*/ 981 w 1094"/>
                <a:gd name="T13" fmla="*/ 567 h 1182"/>
                <a:gd name="T14" fmla="*/ 981 w 1094"/>
                <a:gd name="T15" fmla="*/ 774 h 1182"/>
                <a:gd name="T16" fmla="*/ 113 w 1094"/>
                <a:gd name="T17" fmla="*/ 774 h 1182"/>
                <a:gd name="T18" fmla="*/ 113 w 1094"/>
                <a:gd name="T19" fmla="*/ 567 h 1182"/>
                <a:gd name="T20" fmla="*/ 132 w 1094"/>
                <a:gd name="T21" fmla="*/ 822 h 1182"/>
                <a:gd name="T22" fmla="*/ 961 w 1094"/>
                <a:gd name="T23" fmla="*/ 822 h 1182"/>
                <a:gd name="T24" fmla="*/ 961 w 1094"/>
                <a:gd name="T25" fmla="*/ 979 h 1182"/>
                <a:gd name="T26" fmla="*/ 132 w 1094"/>
                <a:gd name="T27" fmla="*/ 979 h 1182"/>
                <a:gd name="T28" fmla="*/ 132 w 1094"/>
                <a:gd name="T29" fmla="*/ 822 h 1182"/>
                <a:gd name="T30" fmla="*/ 368 w 1094"/>
                <a:gd name="T31" fmla="*/ 1025 h 1182"/>
                <a:gd name="T32" fmla="*/ 725 w 1094"/>
                <a:gd name="T33" fmla="*/ 1025 h 1182"/>
                <a:gd name="T34" fmla="*/ 725 w 1094"/>
                <a:gd name="T35" fmla="*/ 1182 h 1182"/>
                <a:gd name="T36" fmla="*/ 368 w 1094"/>
                <a:gd name="T37" fmla="*/ 1182 h 1182"/>
                <a:gd name="T38" fmla="*/ 368 w 1094"/>
                <a:gd name="T39" fmla="*/ 1025 h 1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94" h="1182">
                  <a:moveTo>
                    <a:pt x="0" y="0"/>
                  </a:moveTo>
                  <a:lnTo>
                    <a:pt x="1094" y="0"/>
                  </a:lnTo>
                  <a:lnTo>
                    <a:pt x="1094" y="511"/>
                  </a:lnTo>
                  <a:lnTo>
                    <a:pt x="0" y="511"/>
                  </a:lnTo>
                  <a:lnTo>
                    <a:pt x="0" y="0"/>
                  </a:lnTo>
                  <a:close/>
                  <a:moveTo>
                    <a:pt x="113" y="567"/>
                  </a:moveTo>
                  <a:lnTo>
                    <a:pt x="981" y="567"/>
                  </a:lnTo>
                  <a:lnTo>
                    <a:pt x="981" y="774"/>
                  </a:lnTo>
                  <a:lnTo>
                    <a:pt x="113" y="774"/>
                  </a:lnTo>
                  <a:lnTo>
                    <a:pt x="113" y="567"/>
                  </a:lnTo>
                  <a:close/>
                  <a:moveTo>
                    <a:pt x="132" y="822"/>
                  </a:moveTo>
                  <a:lnTo>
                    <a:pt x="961" y="822"/>
                  </a:lnTo>
                  <a:lnTo>
                    <a:pt x="961" y="979"/>
                  </a:lnTo>
                  <a:lnTo>
                    <a:pt x="132" y="979"/>
                  </a:lnTo>
                  <a:lnTo>
                    <a:pt x="132" y="822"/>
                  </a:lnTo>
                  <a:close/>
                  <a:moveTo>
                    <a:pt x="368" y="1025"/>
                  </a:moveTo>
                  <a:lnTo>
                    <a:pt x="725" y="1025"/>
                  </a:lnTo>
                  <a:lnTo>
                    <a:pt x="725" y="1182"/>
                  </a:lnTo>
                  <a:lnTo>
                    <a:pt x="368" y="1182"/>
                  </a:lnTo>
                  <a:lnTo>
                    <a:pt x="368" y="10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solidFill>
                  <a:schemeClr val="bg1"/>
                </a:solidFill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3345274" y="3641573"/>
              <a:ext cx="1264071" cy="1264071"/>
              <a:chOff x="3602100" y="4141250"/>
              <a:chExt cx="1264071" cy="1264071"/>
            </a:xfrm>
          </p:grpSpPr>
          <p:sp>
            <p:nvSpPr>
              <p:cNvPr id="23" name="Freeform 8"/>
              <p:cNvSpPr>
                <a:spLocks noEditPoints="1"/>
              </p:cNvSpPr>
              <p:nvPr/>
            </p:nvSpPr>
            <p:spPr bwMode="auto">
              <a:xfrm>
                <a:off x="3602100" y="4141250"/>
                <a:ext cx="1264071" cy="1264071"/>
              </a:xfrm>
              <a:custGeom>
                <a:avLst/>
                <a:gdLst>
                  <a:gd name="T0" fmla="*/ 813 w 1386"/>
                  <a:gd name="T1" fmla="*/ 164 h 1385"/>
                  <a:gd name="T2" fmla="*/ 561 w 1386"/>
                  <a:gd name="T3" fmla="*/ 1218 h 1385"/>
                  <a:gd name="T4" fmla="*/ 477 w 1386"/>
                  <a:gd name="T5" fmla="*/ 1353 h 1385"/>
                  <a:gd name="T6" fmla="*/ 638 w 1386"/>
                  <a:gd name="T7" fmla="*/ 1279 h 1385"/>
                  <a:gd name="T8" fmla="*/ 751 w 1386"/>
                  <a:gd name="T9" fmla="*/ 1385 h 1385"/>
                  <a:gd name="T10" fmla="*/ 871 w 1386"/>
                  <a:gd name="T11" fmla="*/ 1251 h 1385"/>
                  <a:gd name="T12" fmla="*/ 1007 w 1386"/>
                  <a:gd name="T13" fmla="*/ 1312 h 1385"/>
                  <a:gd name="T14" fmla="*/ 1067 w 1386"/>
                  <a:gd name="T15" fmla="*/ 1142 h 1385"/>
                  <a:gd name="T16" fmla="*/ 1229 w 1386"/>
                  <a:gd name="T17" fmla="*/ 1135 h 1385"/>
                  <a:gd name="T18" fmla="*/ 1215 w 1386"/>
                  <a:gd name="T19" fmla="*/ 954 h 1385"/>
                  <a:gd name="T20" fmla="*/ 1354 w 1386"/>
                  <a:gd name="T21" fmla="*/ 908 h 1385"/>
                  <a:gd name="T22" fmla="*/ 1274 w 1386"/>
                  <a:gd name="T23" fmla="*/ 745 h 1385"/>
                  <a:gd name="T24" fmla="*/ 1386 w 1386"/>
                  <a:gd name="T25" fmla="*/ 641 h 1385"/>
                  <a:gd name="T26" fmla="*/ 1251 w 1386"/>
                  <a:gd name="T27" fmla="*/ 520 h 1385"/>
                  <a:gd name="T28" fmla="*/ 1313 w 1386"/>
                  <a:gd name="T29" fmla="*/ 378 h 1385"/>
                  <a:gd name="T30" fmla="*/ 1143 w 1386"/>
                  <a:gd name="T31" fmla="*/ 318 h 1385"/>
                  <a:gd name="T32" fmla="*/ 1150 w 1386"/>
                  <a:gd name="T33" fmla="*/ 168 h 1385"/>
                  <a:gd name="T34" fmla="*/ 972 w 1386"/>
                  <a:gd name="T35" fmla="*/ 175 h 1385"/>
                  <a:gd name="T36" fmla="*/ 909 w 1386"/>
                  <a:gd name="T37" fmla="*/ 32 h 1385"/>
                  <a:gd name="T38" fmla="*/ 748 w 1386"/>
                  <a:gd name="T39" fmla="*/ 105 h 1385"/>
                  <a:gd name="T40" fmla="*/ 634 w 1386"/>
                  <a:gd name="T41" fmla="*/ 0 h 1385"/>
                  <a:gd name="T42" fmla="*/ 516 w 1386"/>
                  <a:gd name="T43" fmla="*/ 127 h 1385"/>
                  <a:gd name="T44" fmla="*/ 378 w 1386"/>
                  <a:gd name="T45" fmla="*/ 72 h 1385"/>
                  <a:gd name="T46" fmla="*/ 315 w 1386"/>
                  <a:gd name="T47" fmla="*/ 233 h 1385"/>
                  <a:gd name="T48" fmla="*/ 157 w 1386"/>
                  <a:gd name="T49" fmla="*/ 250 h 1385"/>
                  <a:gd name="T50" fmla="*/ 163 w 1386"/>
                  <a:gd name="T51" fmla="*/ 421 h 1385"/>
                  <a:gd name="T52" fmla="*/ 32 w 1386"/>
                  <a:gd name="T53" fmla="*/ 476 h 1385"/>
                  <a:gd name="T54" fmla="*/ 100 w 1386"/>
                  <a:gd name="T55" fmla="*/ 634 h 1385"/>
                  <a:gd name="T56" fmla="*/ 0 w 1386"/>
                  <a:gd name="T57" fmla="*/ 744 h 1385"/>
                  <a:gd name="T58" fmla="*/ 123 w 1386"/>
                  <a:gd name="T59" fmla="*/ 864 h 1385"/>
                  <a:gd name="T60" fmla="*/ 73 w 1386"/>
                  <a:gd name="T61" fmla="*/ 1007 h 1385"/>
                  <a:gd name="T62" fmla="*/ 235 w 1386"/>
                  <a:gd name="T63" fmla="*/ 1069 h 1385"/>
                  <a:gd name="T64" fmla="*/ 236 w 1386"/>
                  <a:gd name="T65" fmla="*/ 1216 h 1385"/>
                  <a:gd name="T66" fmla="*/ 411 w 1386"/>
                  <a:gd name="T67" fmla="*/ 1212 h 1385"/>
                  <a:gd name="T68" fmla="*/ 477 w 1386"/>
                  <a:gd name="T69" fmla="*/ 1353 h 1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86" h="1385">
                    <a:moveTo>
                      <a:pt x="160" y="565"/>
                    </a:moveTo>
                    <a:cubicBezTo>
                      <a:pt x="229" y="274"/>
                      <a:pt x="522" y="94"/>
                      <a:pt x="813" y="164"/>
                    </a:cubicBezTo>
                    <a:cubicBezTo>
                      <a:pt x="1104" y="233"/>
                      <a:pt x="1284" y="526"/>
                      <a:pt x="1214" y="817"/>
                    </a:cubicBezTo>
                    <a:cubicBezTo>
                      <a:pt x="1145" y="1108"/>
                      <a:pt x="852" y="1288"/>
                      <a:pt x="561" y="1218"/>
                    </a:cubicBezTo>
                    <a:cubicBezTo>
                      <a:pt x="270" y="1149"/>
                      <a:pt x="90" y="856"/>
                      <a:pt x="160" y="565"/>
                    </a:cubicBezTo>
                    <a:close/>
                    <a:moveTo>
                      <a:pt x="477" y="1353"/>
                    </a:moveTo>
                    <a:lnTo>
                      <a:pt x="584" y="1379"/>
                    </a:lnTo>
                    <a:lnTo>
                      <a:pt x="638" y="1279"/>
                    </a:lnTo>
                    <a:cubicBezTo>
                      <a:pt x="661" y="1281"/>
                      <a:pt x="684" y="1281"/>
                      <a:pt x="706" y="1280"/>
                    </a:cubicBezTo>
                    <a:lnTo>
                      <a:pt x="751" y="1385"/>
                    </a:lnTo>
                    <a:lnTo>
                      <a:pt x="860" y="1367"/>
                    </a:lnTo>
                    <a:lnTo>
                      <a:pt x="871" y="1251"/>
                    </a:lnTo>
                    <a:cubicBezTo>
                      <a:pt x="889" y="1245"/>
                      <a:pt x="907" y="1238"/>
                      <a:pt x="925" y="1230"/>
                    </a:cubicBezTo>
                    <a:lnTo>
                      <a:pt x="1007" y="1312"/>
                    </a:lnTo>
                    <a:lnTo>
                      <a:pt x="1101" y="1255"/>
                    </a:lnTo>
                    <a:lnTo>
                      <a:pt x="1067" y="1142"/>
                    </a:lnTo>
                    <a:cubicBezTo>
                      <a:pt x="1085" y="1126"/>
                      <a:pt x="1103" y="1110"/>
                      <a:pt x="1119" y="1092"/>
                    </a:cubicBezTo>
                    <a:lnTo>
                      <a:pt x="1229" y="1135"/>
                    </a:lnTo>
                    <a:lnTo>
                      <a:pt x="1292" y="1045"/>
                    </a:lnTo>
                    <a:lnTo>
                      <a:pt x="1215" y="954"/>
                    </a:lnTo>
                    <a:cubicBezTo>
                      <a:pt x="1222" y="939"/>
                      <a:pt x="1229" y="924"/>
                      <a:pt x="1235" y="909"/>
                    </a:cubicBezTo>
                    <a:lnTo>
                      <a:pt x="1354" y="908"/>
                    </a:lnTo>
                    <a:lnTo>
                      <a:pt x="1379" y="801"/>
                    </a:lnTo>
                    <a:lnTo>
                      <a:pt x="1274" y="745"/>
                    </a:lnTo>
                    <a:cubicBezTo>
                      <a:pt x="1276" y="725"/>
                      <a:pt x="1277" y="706"/>
                      <a:pt x="1277" y="686"/>
                    </a:cubicBezTo>
                    <a:lnTo>
                      <a:pt x="1386" y="641"/>
                    </a:lnTo>
                    <a:lnTo>
                      <a:pt x="1369" y="532"/>
                    </a:lnTo>
                    <a:lnTo>
                      <a:pt x="1251" y="520"/>
                    </a:lnTo>
                    <a:cubicBezTo>
                      <a:pt x="1245" y="500"/>
                      <a:pt x="1238" y="480"/>
                      <a:pt x="1230" y="461"/>
                    </a:cubicBezTo>
                    <a:lnTo>
                      <a:pt x="1313" y="378"/>
                    </a:lnTo>
                    <a:lnTo>
                      <a:pt x="1255" y="284"/>
                    </a:lnTo>
                    <a:lnTo>
                      <a:pt x="1143" y="318"/>
                    </a:lnTo>
                    <a:cubicBezTo>
                      <a:pt x="1131" y="303"/>
                      <a:pt x="1118" y="289"/>
                      <a:pt x="1105" y="275"/>
                    </a:cubicBezTo>
                    <a:lnTo>
                      <a:pt x="1150" y="168"/>
                    </a:lnTo>
                    <a:lnTo>
                      <a:pt x="1061" y="103"/>
                    </a:lnTo>
                    <a:lnTo>
                      <a:pt x="972" y="175"/>
                    </a:lnTo>
                    <a:cubicBezTo>
                      <a:pt x="952" y="164"/>
                      <a:pt x="931" y="154"/>
                      <a:pt x="909" y="145"/>
                    </a:cubicBezTo>
                    <a:lnTo>
                      <a:pt x="909" y="32"/>
                    </a:lnTo>
                    <a:lnTo>
                      <a:pt x="801" y="6"/>
                    </a:lnTo>
                    <a:lnTo>
                      <a:pt x="748" y="105"/>
                    </a:lnTo>
                    <a:cubicBezTo>
                      <a:pt x="725" y="102"/>
                      <a:pt x="701" y="101"/>
                      <a:pt x="678" y="101"/>
                    </a:cubicBezTo>
                    <a:lnTo>
                      <a:pt x="634" y="0"/>
                    </a:lnTo>
                    <a:lnTo>
                      <a:pt x="526" y="18"/>
                    </a:lnTo>
                    <a:lnTo>
                      <a:pt x="516" y="127"/>
                    </a:lnTo>
                    <a:cubicBezTo>
                      <a:pt x="495" y="133"/>
                      <a:pt x="475" y="140"/>
                      <a:pt x="455" y="149"/>
                    </a:cubicBezTo>
                    <a:lnTo>
                      <a:pt x="378" y="72"/>
                    </a:lnTo>
                    <a:lnTo>
                      <a:pt x="284" y="130"/>
                    </a:lnTo>
                    <a:lnTo>
                      <a:pt x="315" y="233"/>
                    </a:lnTo>
                    <a:cubicBezTo>
                      <a:pt x="295" y="250"/>
                      <a:pt x="275" y="269"/>
                      <a:pt x="256" y="288"/>
                    </a:cubicBezTo>
                    <a:lnTo>
                      <a:pt x="157" y="250"/>
                    </a:lnTo>
                    <a:lnTo>
                      <a:pt x="94" y="340"/>
                    </a:lnTo>
                    <a:lnTo>
                      <a:pt x="163" y="421"/>
                    </a:lnTo>
                    <a:cubicBezTo>
                      <a:pt x="154" y="439"/>
                      <a:pt x="145" y="457"/>
                      <a:pt x="138" y="476"/>
                    </a:cubicBezTo>
                    <a:lnTo>
                      <a:pt x="32" y="476"/>
                    </a:lnTo>
                    <a:lnTo>
                      <a:pt x="6" y="584"/>
                    </a:lnTo>
                    <a:lnTo>
                      <a:pt x="100" y="634"/>
                    </a:lnTo>
                    <a:cubicBezTo>
                      <a:pt x="98" y="657"/>
                      <a:pt x="97" y="680"/>
                      <a:pt x="97" y="703"/>
                    </a:cubicBezTo>
                    <a:lnTo>
                      <a:pt x="0" y="744"/>
                    </a:lnTo>
                    <a:lnTo>
                      <a:pt x="17" y="853"/>
                    </a:lnTo>
                    <a:lnTo>
                      <a:pt x="123" y="864"/>
                    </a:lnTo>
                    <a:cubicBezTo>
                      <a:pt x="130" y="887"/>
                      <a:pt x="139" y="909"/>
                      <a:pt x="148" y="931"/>
                    </a:cubicBezTo>
                    <a:lnTo>
                      <a:pt x="73" y="1007"/>
                    </a:lnTo>
                    <a:lnTo>
                      <a:pt x="131" y="1101"/>
                    </a:lnTo>
                    <a:lnTo>
                      <a:pt x="235" y="1069"/>
                    </a:lnTo>
                    <a:cubicBezTo>
                      <a:pt x="248" y="1086"/>
                      <a:pt x="263" y="1101"/>
                      <a:pt x="278" y="1116"/>
                    </a:cubicBezTo>
                    <a:lnTo>
                      <a:pt x="236" y="1216"/>
                    </a:lnTo>
                    <a:lnTo>
                      <a:pt x="325" y="1282"/>
                    </a:lnTo>
                    <a:lnTo>
                      <a:pt x="411" y="1212"/>
                    </a:lnTo>
                    <a:cubicBezTo>
                      <a:pt x="432" y="1223"/>
                      <a:pt x="454" y="1233"/>
                      <a:pt x="477" y="1242"/>
                    </a:cubicBezTo>
                    <a:lnTo>
                      <a:pt x="477" y="1353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9"/>
              <p:cNvSpPr/>
              <p:nvPr/>
            </p:nvSpPr>
            <p:spPr bwMode="auto">
              <a:xfrm>
                <a:off x="3714461" y="4257626"/>
                <a:ext cx="1027308" cy="1027308"/>
              </a:xfrm>
              <a:custGeom>
                <a:avLst/>
                <a:gdLst>
                  <a:gd name="T0" fmla="*/ 1062 w 1128"/>
                  <a:gd name="T1" fmla="*/ 683 h 1128"/>
                  <a:gd name="T2" fmla="*/ 683 w 1128"/>
                  <a:gd name="T3" fmla="*/ 66 h 1128"/>
                  <a:gd name="T4" fmla="*/ 66 w 1128"/>
                  <a:gd name="T5" fmla="*/ 445 h 1128"/>
                  <a:gd name="T6" fmla="*/ 445 w 1128"/>
                  <a:gd name="T7" fmla="*/ 1062 h 1128"/>
                  <a:gd name="T8" fmla="*/ 1062 w 1128"/>
                  <a:gd name="T9" fmla="*/ 683 h 1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8" h="1128">
                    <a:moveTo>
                      <a:pt x="1062" y="683"/>
                    </a:moveTo>
                    <a:cubicBezTo>
                      <a:pt x="1128" y="408"/>
                      <a:pt x="958" y="132"/>
                      <a:pt x="683" y="66"/>
                    </a:cubicBezTo>
                    <a:cubicBezTo>
                      <a:pt x="408" y="0"/>
                      <a:pt x="132" y="170"/>
                      <a:pt x="66" y="445"/>
                    </a:cubicBezTo>
                    <a:cubicBezTo>
                      <a:pt x="0" y="720"/>
                      <a:pt x="170" y="996"/>
                      <a:pt x="445" y="1062"/>
                    </a:cubicBezTo>
                    <a:cubicBezTo>
                      <a:pt x="720" y="1128"/>
                      <a:pt x="996" y="958"/>
                      <a:pt x="1062" y="683"/>
                    </a:cubicBezTo>
                    <a:close/>
                  </a:path>
                </a:pathLst>
              </a:custGeom>
              <a:solidFill>
                <a:srgbClr val="433D3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4327970" y="1792649"/>
              <a:ext cx="1264071" cy="1264071"/>
              <a:chOff x="4637435" y="2231854"/>
              <a:chExt cx="1264071" cy="1264071"/>
            </a:xfrm>
          </p:grpSpPr>
          <p:sp>
            <p:nvSpPr>
              <p:cNvPr id="26" name="Freeform 10"/>
              <p:cNvSpPr>
                <a:spLocks noEditPoints="1"/>
              </p:cNvSpPr>
              <p:nvPr/>
            </p:nvSpPr>
            <p:spPr bwMode="auto">
              <a:xfrm>
                <a:off x="4637435" y="2231854"/>
                <a:ext cx="1264071" cy="1264071"/>
              </a:xfrm>
              <a:custGeom>
                <a:avLst/>
                <a:gdLst>
                  <a:gd name="T0" fmla="*/ 813 w 1386"/>
                  <a:gd name="T1" fmla="*/ 164 h 1386"/>
                  <a:gd name="T2" fmla="*/ 561 w 1386"/>
                  <a:gd name="T3" fmla="*/ 1219 h 1386"/>
                  <a:gd name="T4" fmla="*/ 477 w 1386"/>
                  <a:gd name="T5" fmla="*/ 1354 h 1386"/>
                  <a:gd name="T6" fmla="*/ 638 w 1386"/>
                  <a:gd name="T7" fmla="*/ 1279 h 1386"/>
                  <a:gd name="T8" fmla="*/ 751 w 1386"/>
                  <a:gd name="T9" fmla="*/ 1386 h 1386"/>
                  <a:gd name="T10" fmla="*/ 871 w 1386"/>
                  <a:gd name="T11" fmla="*/ 1252 h 1386"/>
                  <a:gd name="T12" fmla="*/ 1008 w 1386"/>
                  <a:gd name="T13" fmla="*/ 1313 h 1386"/>
                  <a:gd name="T14" fmla="*/ 1067 w 1386"/>
                  <a:gd name="T15" fmla="*/ 1142 h 1386"/>
                  <a:gd name="T16" fmla="*/ 1229 w 1386"/>
                  <a:gd name="T17" fmla="*/ 1136 h 1386"/>
                  <a:gd name="T18" fmla="*/ 1215 w 1386"/>
                  <a:gd name="T19" fmla="*/ 955 h 1386"/>
                  <a:gd name="T20" fmla="*/ 1354 w 1386"/>
                  <a:gd name="T21" fmla="*/ 909 h 1386"/>
                  <a:gd name="T22" fmla="*/ 1274 w 1386"/>
                  <a:gd name="T23" fmla="*/ 745 h 1386"/>
                  <a:gd name="T24" fmla="*/ 1386 w 1386"/>
                  <a:gd name="T25" fmla="*/ 642 h 1386"/>
                  <a:gd name="T26" fmla="*/ 1251 w 1386"/>
                  <a:gd name="T27" fmla="*/ 521 h 1386"/>
                  <a:gd name="T28" fmla="*/ 1313 w 1386"/>
                  <a:gd name="T29" fmla="*/ 378 h 1386"/>
                  <a:gd name="T30" fmla="*/ 1143 w 1386"/>
                  <a:gd name="T31" fmla="*/ 318 h 1386"/>
                  <a:gd name="T32" fmla="*/ 1150 w 1386"/>
                  <a:gd name="T33" fmla="*/ 169 h 1386"/>
                  <a:gd name="T34" fmla="*/ 972 w 1386"/>
                  <a:gd name="T35" fmla="*/ 176 h 1386"/>
                  <a:gd name="T36" fmla="*/ 909 w 1386"/>
                  <a:gd name="T37" fmla="*/ 32 h 1386"/>
                  <a:gd name="T38" fmla="*/ 749 w 1386"/>
                  <a:gd name="T39" fmla="*/ 105 h 1386"/>
                  <a:gd name="T40" fmla="*/ 635 w 1386"/>
                  <a:gd name="T41" fmla="*/ 0 h 1386"/>
                  <a:gd name="T42" fmla="*/ 516 w 1386"/>
                  <a:gd name="T43" fmla="*/ 128 h 1386"/>
                  <a:gd name="T44" fmla="*/ 378 w 1386"/>
                  <a:gd name="T45" fmla="*/ 73 h 1386"/>
                  <a:gd name="T46" fmla="*/ 316 w 1386"/>
                  <a:gd name="T47" fmla="*/ 234 h 1386"/>
                  <a:gd name="T48" fmla="*/ 157 w 1386"/>
                  <a:gd name="T49" fmla="*/ 250 h 1386"/>
                  <a:gd name="T50" fmla="*/ 163 w 1386"/>
                  <a:gd name="T51" fmla="*/ 422 h 1386"/>
                  <a:gd name="T52" fmla="*/ 32 w 1386"/>
                  <a:gd name="T53" fmla="*/ 477 h 1386"/>
                  <a:gd name="T54" fmla="*/ 100 w 1386"/>
                  <a:gd name="T55" fmla="*/ 635 h 1386"/>
                  <a:gd name="T56" fmla="*/ 0 w 1386"/>
                  <a:gd name="T57" fmla="*/ 744 h 1386"/>
                  <a:gd name="T58" fmla="*/ 123 w 1386"/>
                  <a:gd name="T59" fmla="*/ 864 h 1386"/>
                  <a:gd name="T60" fmla="*/ 73 w 1386"/>
                  <a:gd name="T61" fmla="*/ 1008 h 1386"/>
                  <a:gd name="T62" fmla="*/ 235 w 1386"/>
                  <a:gd name="T63" fmla="*/ 1070 h 1386"/>
                  <a:gd name="T64" fmla="*/ 236 w 1386"/>
                  <a:gd name="T65" fmla="*/ 1217 h 1386"/>
                  <a:gd name="T66" fmla="*/ 411 w 1386"/>
                  <a:gd name="T67" fmla="*/ 1213 h 1386"/>
                  <a:gd name="T68" fmla="*/ 477 w 1386"/>
                  <a:gd name="T69" fmla="*/ 1354 h 1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86" h="1386">
                    <a:moveTo>
                      <a:pt x="160" y="566"/>
                    </a:moveTo>
                    <a:cubicBezTo>
                      <a:pt x="229" y="274"/>
                      <a:pt x="522" y="95"/>
                      <a:pt x="813" y="164"/>
                    </a:cubicBezTo>
                    <a:cubicBezTo>
                      <a:pt x="1105" y="234"/>
                      <a:pt x="1284" y="527"/>
                      <a:pt x="1215" y="818"/>
                    </a:cubicBezTo>
                    <a:cubicBezTo>
                      <a:pt x="1145" y="1109"/>
                      <a:pt x="852" y="1289"/>
                      <a:pt x="561" y="1219"/>
                    </a:cubicBezTo>
                    <a:cubicBezTo>
                      <a:pt x="270" y="1150"/>
                      <a:pt x="90" y="857"/>
                      <a:pt x="160" y="566"/>
                    </a:cubicBezTo>
                    <a:close/>
                    <a:moveTo>
                      <a:pt x="477" y="1354"/>
                    </a:moveTo>
                    <a:lnTo>
                      <a:pt x="584" y="1380"/>
                    </a:lnTo>
                    <a:lnTo>
                      <a:pt x="638" y="1279"/>
                    </a:lnTo>
                    <a:cubicBezTo>
                      <a:pt x="661" y="1281"/>
                      <a:pt x="684" y="1282"/>
                      <a:pt x="707" y="1281"/>
                    </a:cubicBezTo>
                    <a:lnTo>
                      <a:pt x="751" y="1386"/>
                    </a:lnTo>
                    <a:lnTo>
                      <a:pt x="860" y="1368"/>
                    </a:lnTo>
                    <a:lnTo>
                      <a:pt x="871" y="1252"/>
                    </a:lnTo>
                    <a:cubicBezTo>
                      <a:pt x="889" y="1246"/>
                      <a:pt x="907" y="1239"/>
                      <a:pt x="925" y="1231"/>
                    </a:cubicBezTo>
                    <a:lnTo>
                      <a:pt x="1008" y="1313"/>
                    </a:lnTo>
                    <a:lnTo>
                      <a:pt x="1102" y="1255"/>
                    </a:lnTo>
                    <a:lnTo>
                      <a:pt x="1067" y="1142"/>
                    </a:lnTo>
                    <a:cubicBezTo>
                      <a:pt x="1086" y="1127"/>
                      <a:pt x="1103" y="1111"/>
                      <a:pt x="1119" y="1093"/>
                    </a:cubicBezTo>
                    <a:lnTo>
                      <a:pt x="1229" y="1136"/>
                    </a:lnTo>
                    <a:lnTo>
                      <a:pt x="1292" y="1045"/>
                    </a:lnTo>
                    <a:lnTo>
                      <a:pt x="1215" y="955"/>
                    </a:lnTo>
                    <a:cubicBezTo>
                      <a:pt x="1222" y="940"/>
                      <a:pt x="1229" y="925"/>
                      <a:pt x="1235" y="909"/>
                    </a:cubicBezTo>
                    <a:lnTo>
                      <a:pt x="1354" y="909"/>
                    </a:lnTo>
                    <a:lnTo>
                      <a:pt x="1379" y="802"/>
                    </a:lnTo>
                    <a:lnTo>
                      <a:pt x="1274" y="745"/>
                    </a:lnTo>
                    <a:cubicBezTo>
                      <a:pt x="1276" y="726"/>
                      <a:pt x="1277" y="706"/>
                      <a:pt x="1277" y="687"/>
                    </a:cubicBezTo>
                    <a:lnTo>
                      <a:pt x="1386" y="642"/>
                    </a:lnTo>
                    <a:lnTo>
                      <a:pt x="1369" y="533"/>
                    </a:lnTo>
                    <a:lnTo>
                      <a:pt x="1251" y="521"/>
                    </a:lnTo>
                    <a:cubicBezTo>
                      <a:pt x="1245" y="501"/>
                      <a:pt x="1238" y="481"/>
                      <a:pt x="1230" y="462"/>
                    </a:cubicBezTo>
                    <a:lnTo>
                      <a:pt x="1313" y="378"/>
                    </a:lnTo>
                    <a:lnTo>
                      <a:pt x="1255" y="285"/>
                    </a:lnTo>
                    <a:lnTo>
                      <a:pt x="1143" y="318"/>
                    </a:lnTo>
                    <a:cubicBezTo>
                      <a:pt x="1131" y="304"/>
                      <a:pt x="1119" y="289"/>
                      <a:pt x="1105" y="276"/>
                    </a:cubicBezTo>
                    <a:lnTo>
                      <a:pt x="1150" y="169"/>
                    </a:lnTo>
                    <a:lnTo>
                      <a:pt x="1061" y="104"/>
                    </a:lnTo>
                    <a:lnTo>
                      <a:pt x="972" y="176"/>
                    </a:lnTo>
                    <a:cubicBezTo>
                      <a:pt x="952" y="164"/>
                      <a:pt x="931" y="154"/>
                      <a:pt x="909" y="145"/>
                    </a:cubicBezTo>
                    <a:lnTo>
                      <a:pt x="909" y="32"/>
                    </a:lnTo>
                    <a:lnTo>
                      <a:pt x="802" y="7"/>
                    </a:lnTo>
                    <a:lnTo>
                      <a:pt x="749" y="105"/>
                    </a:lnTo>
                    <a:cubicBezTo>
                      <a:pt x="725" y="103"/>
                      <a:pt x="701" y="102"/>
                      <a:pt x="678" y="102"/>
                    </a:cubicBezTo>
                    <a:lnTo>
                      <a:pt x="635" y="0"/>
                    </a:lnTo>
                    <a:lnTo>
                      <a:pt x="526" y="18"/>
                    </a:lnTo>
                    <a:lnTo>
                      <a:pt x="516" y="128"/>
                    </a:lnTo>
                    <a:cubicBezTo>
                      <a:pt x="495" y="134"/>
                      <a:pt x="475" y="141"/>
                      <a:pt x="455" y="150"/>
                    </a:cubicBezTo>
                    <a:lnTo>
                      <a:pt x="378" y="73"/>
                    </a:lnTo>
                    <a:lnTo>
                      <a:pt x="284" y="131"/>
                    </a:lnTo>
                    <a:lnTo>
                      <a:pt x="316" y="234"/>
                    </a:lnTo>
                    <a:cubicBezTo>
                      <a:pt x="295" y="251"/>
                      <a:pt x="275" y="269"/>
                      <a:pt x="256" y="289"/>
                    </a:cubicBezTo>
                    <a:lnTo>
                      <a:pt x="157" y="250"/>
                    </a:lnTo>
                    <a:lnTo>
                      <a:pt x="94" y="341"/>
                    </a:lnTo>
                    <a:lnTo>
                      <a:pt x="163" y="422"/>
                    </a:lnTo>
                    <a:cubicBezTo>
                      <a:pt x="154" y="440"/>
                      <a:pt x="146" y="458"/>
                      <a:pt x="138" y="477"/>
                    </a:cubicBezTo>
                    <a:lnTo>
                      <a:pt x="32" y="477"/>
                    </a:lnTo>
                    <a:lnTo>
                      <a:pt x="7" y="584"/>
                    </a:lnTo>
                    <a:lnTo>
                      <a:pt x="100" y="635"/>
                    </a:lnTo>
                    <a:cubicBezTo>
                      <a:pt x="98" y="658"/>
                      <a:pt x="97" y="681"/>
                      <a:pt x="98" y="704"/>
                    </a:cubicBezTo>
                    <a:lnTo>
                      <a:pt x="0" y="744"/>
                    </a:lnTo>
                    <a:lnTo>
                      <a:pt x="17" y="853"/>
                    </a:lnTo>
                    <a:lnTo>
                      <a:pt x="123" y="864"/>
                    </a:lnTo>
                    <a:cubicBezTo>
                      <a:pt x="130" y="887"/>
                      <a:pt x="139" y="910"/>
                      <a:pt x="149" y="932"/>
                    </a:cubicBezTo>
                    <a:lnTo>
                      <a:pt x="73" y="1008"/>
                    </a:lnTo>
                    <a:lnTo>
                      <a:pt x="131" y="1102"/>
                    </a:lnTo>
                    <a:lnTo>
                      <a:pt x="235" y="1070"/>
                    </a:lnTo>
                    <a:cubicBezTo>
                      <a:pt x="248" y="1086"/>
                      <a:pt x="263" y="1102"/>
                      <a:pt x="278" y="1116"/>
                    </a:cubicBezTo>
                    <a:lnTo>
                      <a:pt x="236" y="1217"/>
                    </a:lnTo>
                    <a:lnTo>
                      <a:pt x="325" y="1283"/>
                    </a:lnTo>
                    <a:lnTo>
                      <a:pt x="411" y="1213"/>
                    </a:lnTo>
                    <a:cubicBezTo>
                      <a:pt x="432" y="1224"/>
                      <a:pt x="454" y="1234"/>
                      <a:pt x="477" y="1242"/>
                    </a:cubicBezTo>
                    <a:lnTo>
                      <a:pt x="477" y="1354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Freeform 11"/>
              <p:cNvSpPr/>
              <p:nvPr/>
            </p:nvSpPr>
            <p:spPr bwMode="auto">
              <a:xfrm>
                <a:off x="4749797" y="2348228"/>
                <a:ext cx="1027308" cy="1031321"/>
              </a:xfrm>
              <a:custGeom>
                <a:avLst/>
                <a:gdLst>
                  <a:gd name="T0" fmla="*/ 1062 w 1128"/>
                  <a:gd name="T1" fmla="*/ 683 h 1128"/>
                  <a:gd name="T2" fmla="*/ 683 w 1128"/>
                  <a:gd name="T3" fmla="*/ 66 h 1128"/>
                  <a:gd name="T4" fmla="*/ 66 w 1128"/>
                  <a:gd name="T5" fmla="*/ 445 h 1128"/>
                  <a:gd name="T6" fmla="*/ 445 w 1128"/>
                  <a:gd name="T7" fmla="*/ 1062 h 1128"/>
                  <a:gd name="T8" fmla="*/ 1062 w 1128"/>
                  <a:gd name="T9" fmla="*/ 683 h 1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8" h="1128">
                    <a:moveTo>
                      <a:pt x="1062" y="683"/>
                    </a:moveTo>
                    <a:cubicBezTo>
                      <a:pt x="1128" y="408"/>
                      <a:pt x="958" y="131"/>
                      <a:pt x="683" y="66"/>
                    </a:cubicBezTo>
                    <a:cubicBezTo>
                      <a:pt x="408" y="0"/>
                      <a:pt x="132" y="170"/>
                      <a:pt x="66" y="445"/>
                    </a:cubicBezTo>
                    <a:cubicBezTo>
                      <a:pt x="0" y="720"/>
                      <a:pt x="170" y="996"/>
                      <a:pt x="445" y="1062"/>
                    </a:cubicBezTo>
                    <a:cubicBezTo>
                      <a:pt x="720" y="1128"/>
                      <a:pt x="997" y="958"/>
                      <a:pt x="1062" y="683"/>
                    </a:cubicBezTo>
                    <a:close/>
                  </a:path>
                </a:pathLst>
              </a:custGeom>
              <a:solidFill>
                <a:srgbClr val="433D3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6537621" y="1834072"/>
              <a:ext cx="1264071" cy="1264071"/>
              <a:chOff x="6847086" y="2273277"/>
              <a:chExt cx="1264071" cy="1264071"/>
            </a:xfrm>
          </p:grpSpPr>
          <p:sp>
            <p:nvSpPr>
              <p:cNvPr id="29" name="Freeform 14"/>
              <p:cNvSpPr>
                <a:spLocks noEditPoints="1"/>
              </p:cNvSpPr>
              <p:nvPr/>
            </p:nvSpPr>
            <p:spPr bwMode="auto">
              <a:xfrm>
                <a:off x="6847086" y="2273277"/>
                <a:ext cx="1264071" cy="1264071"/>
              </a:xfrm>
              <a:custGeom>
                <a:avLst/>
                <a:gdLst>
                  <a:gd name="T0" fmla="*/ 813 w 1386"/>
                  <a:gd name="T1" fmla="*/ 164 h 1385"/>
                  <a:gd name="T2" fmla="*/ 561 w 1386"/>
                  <a:gd name="T3" fmla="*/ 1219 h 1385"/>
                  <a:gd name="T4" fmla="*/ 477 w 1386"/>
                  <a:gd name="T5" fmla="*/ 1354 h 1385"/>
                  <a:gd name="T6" fmla="*/ 638 w 1386"/>
                  <a:gd name="T7" fmla="*/ 1279 h 1385"/>
                  <a:gd name="T8" fmla="*/ 751 w 1386"/>
                  <a:gd name="T9" fmla="*/ 1385 h 1385"/>
                  <a:gd name="T10" fmla="*/ 871 w 1386"/>
                  <a:gd name="T11" fmla="*/ 1252 h 1385"/>
                  <a:gd name="T12" fmla="*/ 1008 w 1386"/>
                  <a:gd name="T13" fmla="*/ 1313 h 1385"/>
                  <a:gd name="T14" fmla="*/ 1067 w 1386"/>
                  <a:gd name="T15" fmla="*/ 1142 h 1385"/>
                  <a:gd name="T16" fmla="*/ 1229 w 1386"/>
                  <a:gd name="T17" fmla="*/ 1135 h 1385"/>
                  <a:gd name="T18" fmla="*/ 1215 w 1386"/>
                  <a:gd name="T19" fmla="*/ 954 h 1385"/>
                  <a:gd name="T20" fmla="*/ 1354 w 1386"/>
                  <a:gd name="T21" fmla="*/ 909 h 1385"/>
                  <a:gd name="T22" fmla="*/ 1274 w 1386"/>
                  <a:gd name="T23" fmla="*/ 745 h 1385"/>
                  <a:gd name="T24" fmla="*/ 1386 w 1386"/>
                  <a:gd name="T25" fmla="*/ 641 h 1385"/>
                  <a:gd name="T26" fmla="*/ 1251 w 1386"/>
                  <a:gd name="T27" fmla="*/ 520 h 1385"/>
                  <a:gd name="T28" fmla="*/ 1313 w 1386"/>
                  <a:gd name="T29" fmla="*/ 378 h 1385"/>
                  <a:gd name="T30" fmla="*/ 1144 w 1386"/>
                  <a:gd name="T31" fmla="*/ 318 h 1385"/>
                  <a:gd name="T32" fmla="*/ 1150 w 1386"/>
                  <a:gd name="T33" fmla="*/ 169 h 1385"/>
                  <a:gd name="T34" fmla="*/ 972 w 1386"/>
                  <a:gd name="T35" fmla="*/ 175 h 1385"/>
                  <a:gd name="T36" fmla="*/ 909 w 1386"/>
                  <a:gd name="T37" fmla="*/ 32 h 1385"/>
                  <a:gd name="T38" fmla="*/ 749 w 1386"/>
                  <a:gd name="T39" fmla="*/ 105 h 1385"/>
                  <a:gd name="T40" fmla="*/ 635 w 1386"/>
                  <a:gd name="T41" fmla="*/ 0 h 1385"/>
                  <a:gd name="T42" fmla="*/ 516 w 1386"/>
                  <a:gd name="T43" fmla="*/ 127 h 1385"/>
                  <a:gd name="T44" fmla="*/ 378 w 1386"/>
                  <a:gd name="T45" fmla="*/ 73 h 1385"/>
                  <a:gd name="T46" fmla="*/ 316 w 1386"/>
                  <a:gd name="T47" fmla="*/ 234 h 1385"/>
                  <a:gd name="T48" fmla="*/ 157 w 1386"/>
                  <a:gd name="T49" fmla="*/ 250 h 1385"/>
                  <a:gd name="T50" fmla="*/ 163 w 1386"/>
                  <a:gd name="T51" fmla="*/ 422 h 1385"/>
                  <a:gd name="T52" fmla="*/ 32 w 1386"/>
                  <a:gd name="T53" fmla="*/ 477 h 1385"/>
                  <a:gd name="T54" fmla="*/ 101 w 1386"/>
                  <a:gd name="T55" fmla="*/ 634 h 1385"/>
                  <a:gd name="T56" fmla="*/ 0 w 1386"/>
                  <a:gd name="T57" fmla="*/ 744 h 1385"/>
                  <a:gd name="T58" fmla="*/ 124 w 1386"/>
                  <a:gd name="T59" fmla="*/ 864 h 1385"/>
                  <a:gd name="T60" fmla="*/ 73 w 1386"/>
                  <a:gd name="T61" fmla="*/ 1007 h 1385"/>
                  <a:gd name="T62" fmla="*/ 235 w 1386"/>
                  <a:gd name="T63" fmla="*/ 1070 h 1385"/>
                  <a:gd name="T64" fmla="*/ 236 w 1386"/>
                  <a:gd name="T65" fmla="*/ 1217 h 1385"/>
                  <a:gd name="T66" fmla="*/ 411 w 1386"/>
                  <a:gd name="T67" fmla="*/ 1212 h 1385"/>
                  <a:gd name="T68" fmla="*/ 477 w 1386"/>
                  <a:gd name="T69" fmla="*/ 1354 h 1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86" h="1385">
                    <a:moveTo>
                      <a:pt x="160" y="565"/>
                    </a:moveTo>
                    <a:cubicBezTo>
                      <a:pt x="229" y="274"/>
                      <a:pt x="522" y="94"/>
                      <a:pt x="813" y="164"/>
                    </a:cubicBezTo>
                    <a:cubicBezTo>
                      <a:pt x="1105" y="234"/>
                      <a:pt x="1284" y="526"/>
                      <a:pt x="1215" y="817"/>
                    </a:cubicBezTo>
                    <a:cubicBezTo>
                      <a:pt x="1145" y="1109"/>
                      <a:pt x="852" y="1288"/>
                      <a:pt x="561" y="1219"/>
                    </a:cubicBezTo>
                    <a:cubicBezTo>
                      <a:pt x="270" y="1149"/>
                      <a:pt x="90" y="857"/>
                      <a:pt x="160" y="565"/>
                    </a:cubicBezTo>
                    <a:close/>
                    <a:moveTo>
                      <a:pt x="477" y="1354"/>
                    </a:moveTo>
                    <a:lnTo>
                      <a:pt x="584" y="1379"/>
                    </a:lnTo>
                    <a:lnTo>
                      <a:pt x="638" y="1279"/>
                    </a:lnTo>
                    <a:cubicBezTo>
                      <a:pt x="661" y="1281"/>
                      <a:pt x="684" y="1281"/>
                      <a:pt x="707" y="1281"/>
                    </a:cubicBezTo>
                    <a:lnTo>
                      <a:pt x="751" y="1385"/>
                    </a:lnTo>
                    <a:lnTo>
                      <a:pt x="860" y="1367"/>
                    </a:lnTo>
                    <a:lnTo>
                      <a:pt x="871" y="1252"/>
                    </a:lnTo>
                    <a:cubicBezTo>
                      <a:pt x="889" y="1246"/>
                      <a:pt x="907" y="1239"/>
                      <a:pt x="925" y="1231"/>
                    </a:cubicBezTo>
                    <a:lnTo>
                      <a:pt x="1008" y="1313"/>
                    </a:lnTo>
                    <a:lnTo>
                      <a:pt x="1102" y="1255"/>
                    </a:lnTo>
                    <a:lnTo>
                      <a:pt x="1067" y="1142"/>
                    </a:lnTo>
                    <a:cubicBezTo>
                      <a:pt x="1086" y="1127"/>
                      <a:pt x="1103" y="1110"/>
                      <a:pt x="1119" y="1093"/>
                    </a:cubicBezTo>
                    <a:lnTo>
                      <a:pt x="1229" y="1135"/>
                    </a:lnTo>
                    <a:lnTo>
                      <a:pt x="1292" y="1045"/>
                    </a:lnTo>
                    <a:lnTo>
                      <a:pt x="1215" y="954"/>
                    </a:lnTo>
                    <a:cubicBezTo>
                      <a:pt x="1222" y="940"/>
                      <a:pt x="1229" y="924"/>
                      <a:pt x="1235" y="909"/>
                    </a:cubicBezTo>
                    <a:lnTo>
                      <a:pt x="1354" y="909"/>
                    </a:lnTo>
                    <a:lnTo>
                      <a:pt x="1379" y="801"/>
                    </a:lnTo>
                    <a:lnTo>
                      <a:pt x="1274" y="745"/>
                    </a:lnTo>
                    <a:cubicBezTo>
                      <a:pt x="1276" y="726"/>
                      <a:pt x="1277" y="706"/>
                      <a:pt x="1277" y="687"/>
                    </a:cubicBezTo>
                    <a:lnTo>
                      <a:pt x="1386" y="641"/>
                    </a:lnTo>
                    <a:lnTo>
                      <a:pt x="1369" y="532"/>
                    </a:lnTo>
                    <a:lnTo>
                      <a:pt x="1251" y="520"/>
                    </a:lnTo>
                    <a:cubicBezTo>
                      <a:pt x="1245" y="500"/>
                      <a:pt x="1238" y="481"/>
                      <a:pt x="1230" y="461"/>
                    </a:cubicBezTo>
                    <a:lnTo>
                      <a:pt x="1313" y="378"/>
                    </a:lnTo>
                    <a:lnTo>
                      <a:pt x="1255" y="284"/>
                    </a:lnTo>
                    <a:lnTo>
                      <a:pt x="1144" y="318"/>
                    </a:lnTo>
                    <a:cubicBezTo>
                      <a:pt x="1131" y="303"/>
                      <a:pt x="1119" y="289"/>
                      <a:pt x="1105" y="275"/>
                    </a:cubicBezTo>
                    <a:lnTo>
                      <a:pt x="1150" y="169"/>
                    </a:lnTo>
                    <a:lnTo>
                      <a:pt x="1061" y="103"/>
                    </a:lnTo>
                    <a:lnTo>
                      <a:pt x="972" y="175"/>
                    </a:lnTo>
                    <a:cubicBezTo>
                      <a:pt x="952" y="164"/>
                      <a:pt x="931" y="154"/>
                      <a:pt x="909" y="145"/>
                    </a:cubicBezTo>
                    <a:lnTo>
                      <a:pt x="909" y="32"/>
                    </a:lnTo>
                    <a:lnTo>
                      <a:pt x="802" y="6"/>
                    </a:lnTo>
                    <a:lnTo>
                      <a:pt x="749" y="105"/>
                    </a:lnTo>
                    <a:cubicBezTo>
                      <a:pt x="725" y="103"/>
                      <a:pt x="701" y="101"/>
                      <a:pt x="678" y="102"/>
                    </a:cubicBezTo>
                    <a:lnTo>
                      <a:pt x="635" y="0"/>
                    </a:lnTo>
                    <a:lnTo>
                      <a:pt x="526" y="18"/>
                    </a:lnTo>
                    <a:lnTo>
                      <a:pt x="516" y="127"/>
                    </a:lnTo>
                    <a:cubicBezTo>
                      <a:pt x="495" y="134"/>
                      <a:pt x="475" y="141"/>
                      <a:pt x="455" y="149"/>
                    </a:cubicBezTo>
                    <a:lnTo>
                      <a:pt x="378" y="73"/>
                    </a:lnTo>
                    <a:lnTo>
                      <a:pt x="284" y="131"/>
                    </a:lnTo>
                    <a:lnTo>
                      <a:pt x="316" y="234"/>
                    </a:lnTo>
                    <a:cubicBezTo>
                      <a:pt x="295" y="251"/>
                      <a:pt x="275" y="269"/>
                      <a:pt x="257" y="289"/>
                    </a:cubicBezTo>
                    <a:lnTo>
                      <a:pt x="157" y="250"/>
                    </a:lnTo>
                    <a:lnTo>
                      <a:pt x="94" y="340"/>
                    </a:lnTo>
                    <a:lnTo>
                      <a:pt x="163" y="422"/>
                    </a:lnTo>
                    <a:cubicBezTo>
                      <a:pt x="154" y="439"/>
                      <a:pt x="146" y="458"/>
                      <a:pt x="138" y="477"/>
                    </a:cubicBezTo>
                    <a:lnTo>
                      <a:pt x="32" y="477"/>
                    </a:lnTo>
                    <a:lnTo>
                      <a:pt x="7" y="584"/>
                    </a:lnTo>
                    <a:lnTo>
                      <a:pt x="101" y="634"/>
                    </a:lnTo>
                    <a:cubicBezTo>
                      <a:pt x="98" y="658"/>
                      <a:pt x="97" y="681"/>
                      <a:pt x="98" y="704"/>
                    </a:cubicBezTo>
                    <a:lnTo>
                      <a:pt x="0" y="744"/>
                    </a:lnTo>
                    <a:lnTo>
                      <a:pt x="17" y="853"/>
                    </a:lnTo>
                    <a:lnTo>
                      <a:pt x="124" y="864"/>
                    </a:lnTo>
                    <a:cubicBezTo>
                      <a:pt x="131" y="887"/>
                      <a:pt x="139" y="909"/>
                      <a:pt x="149" y="931"/>
                    </a:cubicBezTo>
                    <a:lnTo>
                      <a:pt x="73" y="1007"/>
                    </a:lnTo>
                    <a:lnTo>
                      <a:pt x="131" y="1101"/>
                    </a:lnTo>
                    <a:lnTo>
                      <a:pt x="235" y="1070"/>
                    </a:lnTo>
                    <a:cubicBezTo>
                      <a:pt x="249" y="1086"/>
                      <a:pt x="263" y="1101"/>
                      <a:pt x="278" y="1116"/>
                    </a:cubicBezTo>
                    <a:lnTo>
                      <a:pt x="236" y="1217"/>
                    </a:lnTo>
                    <a:lnTo>
                      <a:pt x="325" y="1282"/>
                    </a:lnTo>
                    <a:lnTo>
                      <a:pt x="411" y="1212"/>
                    </a:lnTo>
                    <a:cubicBezTo>
                      <a:pt x="432" y="1224"/>
                      <a:pt x="454" y="1233"/>
                      <a:pt x="477" y="1242"/>
                    </a:cubicBezTo>
                    <a:lnTo>
                      <a:pt x="477" y="1354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Freeform 15"/>
              <p:cNvSpPr/>
              <p:nvPr/>
            </p:nvSpPr>
            <p:spPr bwMode="auto">
              <a:xfrm>
                <a:off x="6959448" y="2389652"/>
                <a:ext cx="1027308" cy="1031321"/>
              </a:xfrm>
              <a:custGeom>
                <a:avLst/>
                <a:gdLst>
                  <a:gd name="T0" fmla="*/ 1062 w 1128"/>
                  <a:gd name="T1" fmla="*/ 683 h 1128"/>
                  <a:gd name="T2" fmla="*/ 683 w 1128"/>
                  <a:gd name="T3" fmla="*/ 66 h 1128"/>
                  <a:gd name="T4" fmla="*/ 66 w 1128"/>
                  <a:gd name="T5" fmla="*/ 445 h 1128"/>
                  <a:gd name="T6" fmla="*/ 445 w 1128"/>
                  <a:gd name="T7" fmla="*/ 1062 h 1128"/>
                  <a:gd name="T8" fmla="*/ 1062 w 1128"/>
                  <a:gd name="T9" fmla="*/ 683 h 1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8" h="1128">
                    <a:moveTo>
                      <a:pt x="1062" y="683"/>
                    </a:moveTo>
                    <a:cubicBezTo>
                      <a:pt x="1128" y="408"/>
                      <a:pt x="958" y="132"/>
                      <a:pt x="683" y="66"/>
                    </a:cubicBezTo>
                    <a:cubicBezTo>
                      <a:pt x="408" y="0"/>
                      <a:pt x="132" y="170"/>
                      <a:pt x="66" y="445"/>
                    </a:cubicBezTo>
                    <a:cubicBezTo>
                      <a:pt x="0" y="720"/>
                      <a:pt x="170" y="997"/>
                      <a:pt x="445" y="1062"/>
                    </a:cubicBezTo>
                    <a:cubicBezTo>
                      <a:pt x="720" y="1128"/>
                      <a:pt x="997" y="958"/>
                      <a:pt x="1062" y="683"/>
                    </a:cubicBezTo>
                    <a:close/>
                  </a:path>
                </a:pathLst>
              </a:custGeom>
              <a:solidFill>
                <a:srgbClr val="433D3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7518715" y="3641573"/>
              <a:ext cx="1264071" cy="1264071"/>
              <a:chOff x="7775541" y="4141250"/>
              <a:chExt cx="1264071" cy="1264071"/>
            </a:xfrm>
          </p:grpSpPr>
          <p:sp>
            <p:nvSpPr>
              <p:cNvPr id="32" name="Freeform 16"/>
              <p:cNvSpPr>
                <a:spLocks noEditPoints="1"/>
              </p:cNvSpPr>
              <p:nvPr/>
            </p:nvSpPr>
            <p:spPr bwMode="auto">
              <a:xfrm>
                <a:off x="7775541" y="4141250"/>
                <a:ext cx="1264071" cy="1264071"/>
              </a:xfrm>
              <a:custGeom>
                <a:avLst/>
                <a:gdLst>
                  <a:gd name="T0" fmla="*/ 813 w 1386"/>
                  <a:gd name="T1" fmla="*/ 164 h 1385"/>
                  <a:gd name="T2" fmla="*/ 561 w 1386"/>
                  <a:gd name="T3" fmla="*/ 1218 h 1385"/>
                  <a:gd name="T4" fmla="*/ 477 w 1386"/>
                  <a:gd name="T5" fmla="*/ 1353 h 1385"/>
                  <a:gd name="T6" fmla="*/ 638 w 1386"/>
                  <a:gd name="T7" fmla="*/ 1279 h 1385"/>
                  <a:gd name="T8" fmla="*/ 751 w 1386"/>
                  <a:gd name="T9" fmla="*/ 1385 h 1385"/>
                  <a:gd name="T10" fmla="*/ 871 w 1386"/>
                  <a:gd name="T11" fmla="*/ 1251 h 1385"/>
                  <a:gd name="T12" fmla="*/ 1008 w 1386"/>
                  <a:gd name="T13" fmla="*/ 1312 h 1385"/>
                  <a:gd name="T14" fmla="*/ 1067 w 1386"/>
                  <a:gd name="T15" fmla="*/ 1142 h 1385"/>
                  <a:gd name="T16" fmla="*/ 1229 w 1386"/>
                  <a:gd name="T17" fmla="*/ 1135 h 1385"/>
                  <a:gd name="T18" fmla="*/ 1215 w 1386"/>
                  <a:gd name="T19" fmla="*/ 954 h 1385"/>
                  <a:gd name="T20" fmla="*/ 1354 w 1386"/>
                  <a:gd name="T21" fmla="*/ 908 h 1385"/>
                  <a:gd name="T22" fmla="*/ 1274 w 1386"/>
                  <a:gd name="T23" fmla="*/ 745 h 1385"/>
                  <a:gd name="T24" fmla="*/ 1386 w 1386"/>
                  <a:gd name="T25" fmla="*/ 641 h 1385"/>
                  <a:gd name="T26" fmla="*/ 1252 w 1386"/>
                  <a:gd name="T27" fmla="*/ 520 h 1385"/>
                  <a:gd name="T28" fmla="*/ 1313 w 1386"/>
                  <a:gd name="T29" fmla="*/ 378 h 1385"/>
                  <a:gd name="T30" fmla="*/ 1144 w 1386"/>
                  <a:gd name="T31" fmla="*/ 318 h 1385"/>
                  <a:gd name="T32" fmla="*/ 1150 w 1386"/>
                  <a:gd name="T33" fmla="*/ 168 h 1385"/>
                  <a:gd name="T34" fmla="*/ 972 w 1386"/>
                  <a:gd name="T35" fmla="*/ 175 h 1385"/>
                  <a:gd name="T36" fmla="*/ 909 w 1386"/>
                  <a:gd name="T37" fmla="*/ 32 h 1385"/>
                  <a:gd name="T38" fmla="*/ 749 w 1386"/>
                  <a:gd name="T39" fmla="*/ 105 h 1385"/>
                  <a:gd name="T40" fmla="*/ 635 w 1386"/>
                  <a:gd name="T41" fmla="*/ 0 h 1385"/>
                  <a:gd name="T42" fmla="*/ 516 w 1386"/>
                  <a:gd name="T43" fmla="*/ 127 h 1385"/>
                  <a:gd name="T44" fmla="*/ 378 w 1386"/>
                  <a:gd name="T45" fmla="*/ 72 h 1385"/>
                  <a:gd name="T46" fmla="*/ 316 w 1386"/>
                  <a:gd name="T47" fmla="*/ 233 h 1385"/>
                  <a:gd name="T48" fmla="*/ 157 w 1386"/>
                  <a:gd name="T49" fmla="*/ 250 h 1385"/>
                  <a:gd name="T50" fmla="*/ 163 w 1386"/>
                  <a:gd name="T51" fmla="*/ 421 h 1385"/>
                  <a:gd name="T52" fmla="*/ 32 w 1386"/>
                  <a:gd name="T53" fmla="*/ 476 h 1385"/>
                  <a:gd name="T54" fmla="*/ 101 w 1386"/>
                  <a:gd name="T55" fmla="*/ 634 h 1385"/>
                  <a:gd name="T56" fmla="*/ 0 w 1386"/>
                  <a:gd name="T57" fmla="*/ 744 h 1385"/>
                  <a:gd name="T58" fmla="*/ 124 w 1386"/>
                  <a:gd name="T59" fmla="*/ 864 h 1385"/>
                  <a:gd name="T60" fmla="*/ 73 w 1386"/>
                  <a:gd name="T61" fmla="*/ 1007 h 1385"/>
                  <a:gd name="T62" fmla="*/ 235 w 1386"/>
                  <a:gd name="T63" fmla="*/ 1069 h 1385"/>
                  <a:gd name="T64" fmla="*/ 236 w 1386"/>
                  <a:gd name="T65" fmla="*/ 1216 h 1385"/>
                  <a:gd name="T66" fmla="*/ 411 w 1386"/>
                  <a:gd name="T67" fmla="*/ 1212 h 1385"/>
                  <a:gd name="T68" fmla="*/ 477 w 1386"/>
                  <a:gd name="T69" fmla="*/ 1353 h 1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86" h="1385">
                    <a:moveTo>
                      <a:pt x="160" y="565"/>
                    </a:moveTo>
                    <a:cubicBezTo>
                      <a:pt x="230" y="274"/>
                      <a:pt x="522" y="94"/>
                      <a:pt x="813" y="164"/>
                    </a:cubicBezTo>
                    <a:cubicBezTo>
                      <a:pt x="1105" y="233"/>
                      <a:pt x="1284" y="526"/>
                      <a:pt x="1215" y="817"/>
                    </a:cubicBezTo>
                    <a:cubicBezTo>
                      <a:pt x="1145" y="1108"/>
                      <a:pt x="853" y="1288"/>
                      <a:pt x="561" y="1218"/>
                    </a:cubicBezTo>
                    <a:cubicBezTo>
                      <a:pt x="270" y="1149"/>
                      <a:pt x="90" y="856"/>
                      <a:pt x="160" y="565"/>
                    </a:cubicBezTo>
                    <a:close/>
                    <a:moveTo>
                      <a:pt x="477" y="1353"/>
                    </a:moveTo>
                    <a:lnTo>
                      <a:pt x="584" y="1379"/>
                    </a:lnTo>
                    <a:lnTo>
                      <a:pt x="638" y="1279"/>
                    </a:lnTo>
                    <a:cubicBezTo>
                      <a:pt x="661" y="1281"/>
                      <a:pt x="684" y="1281"/>
                      <a:pt x="707" y="1280"/>
                    </a:cubicBezTo>
                    <a:lnTo>
                      <a:pt x="751" y="1385"/>
                    </a:lnTo>
                    <a:lnTo>
                      <a:pt x="860" y="1367"/>
                    </a:lnTo>
                    <a:lnTo>
                      <a:pt x="871" y="1251"/>
                    </a:lnTo>
                    <a:cubicBezTo>
                      <a:pt x="889" y="1245"/>
                      <a:pt x="907" y="1238"/>
                      <a:pt x="925" y="1230"/>
                    </a:cubicBezTo>
                    <a:lnTo>
                      <a:pt x="1008" y="1312"/>
                    </a:lnTo>
                    <a:lnTo>
                      <a:pt x="1102" y="1255"/>
                    </a:lnTo>
                    <a:lnTo>
                      <a:pt x="1067" y="1142"/>
                    </a:lnTo>
                    <a:cubicBezTo>
                      <a:pt x="1086" y="1126"/>
                      <a:pt x="1103" y="1110"/>
                      <a:pt x="1119" y="1092"/>
                    </a:cubicBezTo>
                    <a:lnTo>
                      <a:pt x="1229" y="1135"/>
                    </a:lnTo>
                    <a:lnTo>
                      <a:pt x="1292" y="1045"/>
                    </a:lnTo>
                    <a:lnTo>
                      <a:pt x="1215" y="954"/>
                    </a:lnTo>
                    <a:cubicBezTo>
                      <a:pt x="1222" y="939"/>
                      <a:pt x="1229" y="924"/>
                      <a:pt x="1235" y="909"/>
                    </a:cubicBezTo>
                    <a:lnTo>
                      <a:pt x="1354" y="908"/>
                    </a:lnTo>
                    <a:lnTo>
                      <a:pt x="1379" y="801"/>
                    </a:lnTo>
                    <a:lnTo>
                      <a:pt x="1274" y="745"/>
                    </a:lnTo>
                    <a:cubicBezTo>
                      <a:pt x="1276" y="725"/>
                      <a:pt x="1277" y="706"/>
                      <a:pt x="1277" y="686"/>
                    </a:cubicBezTo>
                    <a:lnTo>
                      <a:pt x="1386" y="641"/>
                    </a:lnTo>
                    <a:lnTo>
                      <a:pt x="1369" y="532"/>
                    </a:lnTo>
                    <a:lnTo>
                      <a:pt x="1252" y="520"/>
                    </a:lnTo>
                    <a:cubicBezTo>
                      <a:pt x="1245" y="500"/>
                      <a:pt x="1238" y="480"/>
                      <a:pt x="1230" y="461"/>
                    </a:cubicBezTo>
                    <a:lnTo>
                      <a:pt x="1313" y="378"/>
                    </a:lnTo>
                    <a:lnTo>
                      <a:pt x="1255" y="284"/>
                    </a:lnTo>
                    <a:lnTo>
                      <a:pt x="1144" y="318"/>
                    </a:lnTo>
                    <a:cubicBezTo>
                      <a:pt x="1131" y="303"/>
                      <a:pt x="1119" y="289"/>
                      <a:pt x="1105" y="275"/>
                    </a:cubicBezTo>
                    <a:lnTo>
                      <a:pt x="1150" y="168"/>
                    </a:lnTo>
                    <a:lnTo>
                      <a:pt x="1061" y="103"/>
                    </a:lnTo>
                    <a:lnTo>
                      <a:pt x="972" y="175"/>
                    </a:lnTo>
                    <a:cubicBezTo>
                      <a:pt x="952" y="164"/>
                      <a:pt x="931" y="154"/>
                      <a:pt x="909" y="145"/>
                    </a:cubicBezTo>
                    <a:lnTo>
                      <a:pt x="909" y="32"/>
                    </a:lnTo>
                    <a:lnTo>
                      <a:pt x="802" y="6"/>
                    </a:lnTo>
                    <a:lnTo>
                      <a:pt x="749" y="105"/>
                    </a:lnTo>
                    <a:cubicBezTo>
                      <a:pt x="725" y="102"/>
                      <a:pt x="701" y="101"/>
                      <a:pt x="678" y="101"/>
                    </a:cubicBezTo>
                    <a:lnTo>
                      <a:pt x="635" y="0"/>
                    </a:lnTo>
                    <a:lnTo>
                      <a:pt x="526" y="18"/>
                    </a:lnTo>
                    <a:lnTo>
                      <a:pt x="516" y="127"/>
                    </a:lnTo>
                    <a:cubicBezTo>
                      <a:pt x="495" y="133"/>
                      <a:pt x="475" y="140"/>
                      <a:pt x="455" y="149"/>
                    </a:cubicBezTo>
                    <a:lnTo>
                      <a:pt x="378" y="72"/>
                    </a:lnTo>
                    <a:lnTo>
                      <a:pt x="285" y="130"/>
                    </a:lnTo>
                    <a:lnTo>
                      <a:pt x="316" y="233"/>
                    </a:lnTo>
                    <a:cubicBezTo>
                      <a:pt x="295" y="250"/>
                      <a:pt x="275" y="269"/>
                      <a:pt x="257" y="288"/>
                    </a:cubicBezTo>
                    <a:lnTo>
                      <a:pt x="157" y="250"/>
                    </a:lnTo>
                    <a:lnTo>
                      <a:pt x="94" y="340"/>
                    </a:lnTo>
                    <a:lnTo>
                      <a:pt x="163" y="421"/>
                    </a:lnTo>
                    <a:cubicBezTo>
                      <a:pt x="154" y="439"/>
                      <a:pt x="146" y="457"/>
                      <a:pt x="138" y="476"/>
                    </a:cubicBezTo>
                    <a:lnTo>
                      <a:pt x="32" y="476"/>
                    </a:lnTo>
                    <a:lnTo>
                      <a:pt x="7" y="584"/>
                    </a:lnTo>
                    <a:lnTo>
                      <a:pt x="101" y="634"/>
                    </a:lnTo>
                    <a:cubicBezTo>
                      <a:pt x="98" y="657"/>
                      <a:pt x="97" y="680"/>
                      <a:pt x="98" y="703"/>
                    </a:cubicBezTo>
                    <a:lnTo>
                      <a:pt x="0" y="744"/>
                    </a:lnTo>
                    <a:lnTo>
                      <a:pt x="17" y="853"/>
                    </a:lnTo>
                    <a:lnTo>
                      <a:pt x="124" y="864"/>
                    </a:lnTo>
                    <a:cubicBezTo>
                      <a:pt x="131" y="887"/>
                      <a:pt x="139" y="909"/>
                      <a:pt x="149" y="931"/>
                    </a:cubicBezTo>
                    <a:lnTo>
                      <a:pt x="73" y="1007"/>
                    </a:lnTo>
                    <a:lnTo>
                      <a:pt x="131" y="1101"/>
                    </a:lnTo>
                    <a:lnTo>
                      <a:pt x="235" y="1069"/>
                    </a:lnTo>
                    <a:cubicBezTo>
                      <a:pt x="249" y="1086"/>
                      <a:pt x="263" y="1101"/>
                      <a:pt x="278" y="1116"/>
                    </a:cubicBezTo>
                    <a:lnTo>
                      <a:pt x="236" y="1216"/>
                    </a:lnTo>
                    <a:lnTo>
                      <a:pt x="325" y="1282"/>
                    </a:lnTo>
                    <a:lnTo>
                      <a:pt x="411" y="1212"/>
                    </a:lnTo>
                    <a:cubicBezTo>
                      <a:pt x="432" y="1223"/>
                      <a:pt x="454" y="1233"/>
                      <a:pt x="477" y="1242"/>
                    </a:cubicBezTo>
                    <a:lnTo>
                      <a:pt x="477" y="1353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Freeform 17"/>
              <p:cNvSpPr/>
              <p:nvPr/>
            </p:nvSpPr>
            <p:spPr bwMode="auto">
              <a:xfrm>
                <a:off x="7887903" y="4257626"/>
                <a:ext cx="1027308" cy="1027308"/>
              </a:xfrm>
              <a:custGeom>
                <a:avLst/>
                <a:gdLst>
                  <a:gd name="T0" fmla="*/ 1062 w 1128"/>
                  <a:gd name="T1" fmla="*/ 683 h 1128"/>
                  <a:gd name="T2" fmla="*/ 683 w 1128"/>
                  <a:gd name="T3" fmla="*/ 66 h 1128"/>
                  <a:gd name="T4" fmla="*/ 66 w 1128"/>
                  <a:gd name="T5" fmla="*/ 445 h 1128"/>
                  <a:gd name="T6" fmla="*/ 445 w 1128"/>
                  <a:gd name="T7" fmla="*/ 1062 h 1128"/>
                  <a:gd name="T8" fmla="*/ 1062 w 1128"/>
                  <a:gd name="T9" fmla="*/ 683 h 1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8" h="1128">
                    <a:moveTo>
                      <a:pt x="1062" y="683"/>
                    </a:moveTo>
                    <a:cubicBezTo>
                      <a:pt x="1128" y="408"/>
                      <a:pt x="958" y="132"/>
                      <a:pt x="683" y="66"/>
                    </a:cubicBezTo>
                    <a:cubicBezTo>
                      <a:pt x="408" y="0"/>
                      <a:pt x="132" y="170"/>
                      <a:pt x="66" y="445"/>
                    </a:cubicBezTo>
                    <a:cubicBezTo>
                      <a:pt x="0" y="720"/>
                      <a:pt x="170" y="996"/>
                      <a:pt x="445" y="1062"/>
                    </a:cubicBezTo>
                    <a:cubicBezTo>
                      <a:pt x="720" y="1128"/>
                      <a:pt x="997" y="958"/>
                      <a:pt x="1062" y="683"/>
                    </a:cubicBezTo>
                    <a:close/>
                  </a:path>
                </a:pathLst>
              </a:custGeom>
              <a:solidFill>
                <a:srgbClr val="433D3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4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4" name="Freeform 18"/>
            <p:cNvSpPr/>
            <p:nvPr/>
          </p:nvSpPr>
          <p:spPr bwMode="auto">
            <a:xfrm>
              <a:off x="5006625" y="3176075"/>
              <a:ext cx="2070669" cy="2042578"/>
            </a:xfrm>
            <a:custGeom>
              <a:avLst/>
              <a:gdLst>
                <a:gd name="T0" fmla="*/ 810 w 2267"/>
                <a:gd name="T1" fmla="*/ 2236 h 2236"/>
                <a:gd name="T2" fmla="*/ 0 w 2267"/>
                <a:gd name="T3" fmla="*/ 1141 h 2236"/>
                <a:gd name="T4" fmla="*/ 1133 w 2267"/>
                <a:gd name="T5" fmla="*/ 0 h 2236"/>
                <a:gd name="T6" fmla="*/ 2267 w 2267"/>
                <a:gd name="T7" fmla="*/ 1141 h 2236"/>
                <a:gd name="T8" fmla="*/ 1456 w 2267"/>
                <a:gd name="T9" fmla="*/ 2236 h 2236"/>
                <a:gd name="T10" fmla="*/ 810 w 2267"/>
                <a:gd name="T11" fmla="*/ 2236 h 2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7" h="2236">
                  <a:moveTo>
                    <a:pt x="810" y="2236"/>
                  </a:moveTo>
                  <a:cubicBezTo>
                    <a:pt x="342" y="2096"/>
                    <a:pt x="0" y="1659"/>
                    <a:pt x="0" y="1141"/>
                  </a:cubicBezTo>
                  <a:cubicBezTo>
                    <a:pt x="0" y="511"/>
                    <a:pt x="507" y="0"/>
                    <a:pt x="1133" y="0"/>
                  </a:cubicBezTo>
                  <a:cubicBezTo>
                    <a:pt x="1759" y="0"/>
                    <a:pt x="2267" y="511"/>
                    <a:pt x="2267" y="1141"/>
                  </a:cubicBezTo>
                  <a:cubicBezTo>
                    <a:pt x="2267" y="1659"/>
                    <a:pt x="1925" y="2096"/>
                    <a:pt x="1456" y="2236"/>
                  </a:cubicBezTo>
                  <a:lnTo>
                    <a:pt x="810" y="223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5169956" y="3902451"/>
              <a:ext cx="1732116" cy="5756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</a:t>
              </a:r>
              <a:r>
                <a:rPr lang="zh-CN" altLang="en-US" b="1" dirty="0" smtClean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</a:t>
              </a:r>
              <a:r>
                <a:rPr lang="zh-CN" altLang="en-US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作用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576968" y="3921193"/>
              <a:ext cx="772592" cy="678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2"/>
                  </a:solidFill>
                  <a:latin typeface="微软雅黑" panose="020B0503020204020204" pitchFamily="34" charset="-122"/>
                </a:rPr>
                <a:t>01</a:t>
              </a:r>
              <a:endParaRPr lang="zh-CN" altLang="en-US" sz="2800" dirty="0">
                <a:solidFill>
                  <a:schemeClr val="bg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4567690" y="2045812"/>
              <a:ext cx="772592" cy="678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2"/>
                  </a:solidFill>
                  <a:latin typeface="微软雅黑" panose="020B0503020204020204" pitchFamily="34" charset="-122"/>
                </a:rPr>
                <a:t>02</a:t>
              </a:r>
              <a:endParaRPr lang="zh-CN" altLang="en-US" sz="2800" dirty="0">
                <a:solidFill>
                  <a:schemeClr val="bg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6777341" y="2083087"/>
              <a:ext cx="772592" cy="678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2"/>
                  </a:solidFill>
                  <a:latin typeface="微软雅黑" panose="020B0503020204020204" pitchFamily="34" charset="-122"/>
                </a:rPr>
                <a:t>03</a:t>
              </a:r>
              <a:endParaRPr lang="zh-CN" altLang="en-US" sz="2800" dirty="0">
                <a:solidFill>
                  <a:schemeClr val="bg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763431" y="3927615"/>
              <a:ext cx="772592" cy="6788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2"/>
                  </a:solidFill>
                  <a:latin typeface="微软雅黑" panose="020B0503020204020204" pitchFamily="34" charset="-122"/>
                </a:rPr>
                <a:t>04</a:t>
              </a:r>
              <a:endParaRPr lang="zh-CN" altLang="en-US" sz="2800" dirty="0">
                <a:solidFill>
                  <a:schemeClr val="bg2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91350" y="884779"/>
            <a:ext cx="1571882" cy="525463"/>
            <a:chOff x="791350" y="884779"/>
            <a:chExt cx="1571882" cy="525463"/>
          </a:xfrm>
        </p:grpSpPr>
        <p:sp>
          <p:nvSpPr>
            <p:cNvPr id="41" name="Freeform 5"/>
            <p:cNvSpPr>
              <a:spLocks noEditPoints="1"/>
            </p:cNvSpPr>
            <p:nvPr/>
          </p:nvSpPr>
          <p:spPr bwMode="auto">
            <a:xfrm>
              <a:off x="791350" y="884779"/>
              <a:ext cx="441325" cy="525463"/>
            </a:xfrm>
            <a:custGeom>
              <a:avLst/>
              <a:gdLst>
                <a:gd name="T0" fmla="*/ 269 w 537"/>
                <a:gd name="T1" fmla="*/ 0 h 623"/>
                <a:gd name="T2" fmla="*/ 403 w 537"/>
                <a:gd name="T3" fmla="*/ 78 h 623"/>
                <a:gd name="T4" fmla="*/ 537 w 537"/>
                <a:gd name="T5" fmla="*/ 156 h 623"/>
                <a:gd name="T6" fmla="*/ 537 w 537"/>
                <a:gd name="T7" fmla="*/ 311 h 623"/>
                <a:gd name="T8" fmla="*/ 537 w 537"/>
                <a:gd name="T9" fmla="*/ 467 h 623"/>
                <a:gd name="T10" fmla="*/ 403 w 537"/>
                <a:gd name="T11" fmla="*/ 545 h 623"/>
                <a:gd name="T12" fmla="*/ 269 w 537"/>
                <a:gd name="T13" fmla="*/ 623 h 623"/>
                <a:gd name="T14" fmla="*/ 134 w 537"/>
                <a:gd name="T15" fmla="*/ 545 h 623"/>
                <a:gd name="T16" fmla="*/ 0 w 537"/>
                <a:gd name="T17" fmla="*/ 467 h 623"/>
                <a:gd name="T18" fmla="*/ 0 w 537"/>
                <a:gd name="T19" fmla="*/ 311 h 623"/>
                <a:gd name="T20" fmla="*/ 0 w 537"/>
                <a:gd name="T21" fmla="*/ 156 h 623"/>
                <a:gd name="T22" fmla="*/ 134 w 537"/>
                <a:gd name="T23" fmla="*/ 78 h 623"/>
                <a:gd name="T24" fmla="*/ 269 w 537"/>
                <a:gd name="T25" fmla="*/ 0 h 623"/>
                <a:gd name="T26" fmla="*/ 269 w 537"/>
                <a:gd name="T27" fmla="*/ 53 h 623"/>
                <a:gd name="T28" fmla="*/ 380 w 537"/>
                <a:gd name="T29" fmla="*/ 117 h 623"/>
                <a:gd name="T30" fmla="*/ 492 w 537"/>
                <a:gd name="T31" fmla="*/ 182 h 623"/>
                <a:gd name="T32" fmla="*/ 492 w 537"/>
                <a:gd name="T33" fmla="*/ 311 h 623"/>
                <a:gd name="T34" fmla="*/ 492 w 537"/>
                <a:gd name="T35" fmla="*/ 441 h 623"/>
                <a:gd name="T36" fmla="*/ 380 w 537"/>
                <a:gd name="T37" fmla="*/ 505 h 623"/>
                <a:gd name="T38" fmla="*/ 269 w 537"/>
                <a:gd name="T39" fmla="*/ 570 h 623"/>
                <a:gd name="T40" fmla="*/ 157 w 537"/>
                <a:gd name="T41" fmla="*/ 505 h 623"/>
                <a:gd name="T42" fmla="*/ 46 w 537"/>
                <a:gd name="T43" fmla="*/ 441 h 623"/>
                <a:gd name="T44" fmla="*/ 46 w 537"/>
                <a:gd name="T45" fmla="*/ 311 h 623"/>
                <a:gd name="T46" fmla="*/ 46 w 537"/>
                <a:gd name="T47" fmla="*/ 182 h 623"/>
                <a:gd name="T48" fmla="*/ 157 w 537"/>
                <a:gd name="T49" fmla="*/ 117 h 623"/>
                <a:gd name="T50" fmla="*/ 269 w 537"/>
                <a:gd name="T51" fmla="*/ 53 h 623"/>
                <a:gd name="T52" fmla="*/ 215 w 537"/>
                <a:gd name="T53" fmla="*/ 455 h 623"/>
                <a:gd name="T54" fmla="*/ 367 w 537"/>
                <a:gd name="T55" fmla="*/ 455 h 623"/>
                <a:gd name="T56" fmla="*/ 375 w 537"/>
                <a:gd name="T57" fmla="*/ 463 h 623"/>
                <a:gd name="T58" fmla="*/ 367 w 537"/>
                <a:gd name="T59" fmla="*/ 471 h 623"/>
                <a:gd name="T60" fmla="*/ 215 w 537"/>
                <a:gd name="T61" fmla="*/ 471 h 623"/>
                <a:gd name="T62" fmla="*/ 207 w 537"/>
                <a:gd name="T63" fmla="*/ 463 h 623"/>
                <a:gd name="T64" fmla="*/ 215 w 537"/>
                <a:gd name="T65" fmla="*/ 455 h 623"/>
                <a:gd name="T66" fmla="*/ 218 w 537"/>
                <a:gd name="T67" fmla="*/ 380 h 623"/>
                <a:gd name="T68" fmla="*/ 302 w 537"/>
                <a:gd name="T69" fmla="*/ 242 h 623"/>
                <a:gd name="T70" fmla="*/ 331 w 537"/>
                <a:gd name="T71" fmla="*/ 260 h 623"/>
                <a:gd name="T72" fmla="*/ 248 w 537"/>
                <a:gd name="T73" fmla="*/ 398 h 623"/>
                <a:gd name="T74" fmla="*/ 218 w 537"/>
                <a:gd name="T75" fmla="*/ 380 h 623"/>
                <a:gd name="T76" fmla="*/ 159 w 537"/>
                <a:gd name="T77" fmla="*/ 344 h 623"/>
                <a:gd name="T78" fmla="*/ 243 w 537"/>
                <a:gd name="T79" fmla="*/ 207 h 623"/>
                <a:gd name="T80" fmla="*/ 272 w 537"/>
                <a:gd name="T81" fmla="*/ 224 h 623"/>
                <a:gd name="T82" fmla="*/ 189 w 537"/>
                <a:gd name="T83" fmla="*/ 362 h 623"/>
                <a:gd name="T84" fmla="*/ 159 w 537"/>
                <a:gd name="T85" fmla="*/ 344 h 623"/>
                <a:gd name="T86" fmla="*/ 146 w 537"/>
                <a:gd name="T87" fmla="*/ 456 h 623"/>
                <a:gd name="T88" fmla="*/ 154 w 537"/>
                <a:gd name="T89" fmla="*/ 387 h 623"/>
                <a:gd name="T90" fmla="*/ 211 w 537"/>
                <a:gd name="T91" fmla="*/ 422 h 623"/>
                <a:gd name="T92" fmla="*/ 155 w 537"/>
                <a:gd name="T93" fmla="*/ 461 h 623"/>
                <a:gd name="T94" fmla="*/ 146 w 537"/>
                <a:gd name="T95" fmla="*/ 456 h 623"/>
                <a:gd name="T96" fmla="*/ 266 w 537"/>
                <a:gd name="T97" fmla="*/ 168 h 623"/>
                <a:gd name="T98" fmla="*/ 253 w 537"/>
                <a:gd name="T99" fmla="*/ 188 h 623"/>
                <a:gd name="T100" fmla="*/ 342 w 537"/>
                <a:gd name="T101" fmla="*/ 242 h 623"/>
                <a:gd name="T102" fmla="*/ 354 w 537"/>
                <a:gd name="T103" fmla="*/ 222 h 623"/>
                <a:gd name="T104" fmla="*/ 266 w 537"/>
                <a:gd name="T105" fmla="*/ 168 h 623"/>
                <a:gd name="T106" fmla="*/ 285 w 537"/>
                <a:gd name="T107" fmla="*/ 138 h 623"/>
                <a:gd name="T108" fmla="*/ 311 w 537"/>
                <a:gd name="T109" fmla="*/ 131 h 623"/>
                <a:gd name="T110" fmla="*/ 366 w 537"/>
                <a:gd name="T111" fmla="*/ 165 h 623"/>
                <a:gd name="T112" fmla="*/ 373 w 537"/>
                <a:gd name="T113" fmla="*/ 191 h 623"/>
                <a:gd name="T114" fmla="*/ 365 w 537"/>
                <a:gd name="T115" fmla="*/ 204 h 623"/>
                <a:gd name="T116" fmla="*/ 277 w 537"/>
                <a:gd name="T117" fmla="*/ 150 h 623"/>
                <a:gd name="T118" fmla="*/ 285 w 537"/>
                <a:gd name="T119" fmla="*/ 138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37" h="623">
                  <a:moveTo>
                    <a:pt x="269" y="0"/>
                  </a:moveTo>
                  <a:lnTo>
                    <a:pt x="403" y="78"/>
                  </a:lnTo>
                  <a:lnTo>
                    <a:pt x="537" y="156"/>
                  </a:lnTo>
                  <a:lnTo>
                    <a:pt x="537" y="311"/>
                  </a:lnTo>
                  <a:lnTo>
                    <a:pt x="537" y="467"/>
                  </a:lnTo>
                  <a:lnTo>
                    <a:pt x="403" y="545"/>
                  </a:lnTo>
                  <a:lnTo>
                    <a:pt x="269" y="623"/>
                  </a:lnTo>
                  <a:lnTo>
                    <a:pt x="134" y="545"/>
                  </a:lnTo>
                  <a:lnTo>
                    <a:pt x="0" y="467"/>
                  </a:lnTo>
                  <a:lnTo>
                    <a:pt x="0" y="311"/>
                  </a:lnTo>
                  <a:lnTo>
                    <a:pt x="0" y="156"/>
                  </a:lnTo>
                  <a:lnTo>
                    <a:pt x="134" y="78"/>
                  </a:lnTo>
                  <a:lnTo>
                    <a:pt x="269" y="0"/>
                  </a:lnTo>
                  <a:close/>
                  <a:moveTo>
                    <a:pt x="269" y="53"/>
                  </a:moveTo>
                  <a:lnTo>
                    <a:pt x="380" y="117"/>
                  </a:lnTo>
                  <a:lnTo>
                    <a:pt x="492" y="182"/>
                  </a:lnTo>
                  <a:lnTo>
                    <a:pt x="492" y="311"/>
                  </a:lnTo>
                  <a:lnTo>
                    <a:pt x="492" y="441"/>
                  </a:lnTo>
                  <a:lnTo>
                    <a:pt x="380" y="505"/>
                  </a:lnTo>
                  <a:lnTo>
                    <a:pt x="269" y="570"/>
                  </a:lnTo>
                  <a:lnTo>
                    <a:pt x="157" y="505"/>
                  </a:lnTo>
                  <a:lnTo>
                    <a:pt x="46" y="441"/>
                  </a:lnTo>
                  <a:lnTo>
                    <a:pt x="46" y="311"/>
                  </a:lnTo>
                  <a:lnTo>
                    <a:pt x="46" y="182"/>
                  </a:lnTo>
                  <a:lnTo>
                    <a:pt x="157" y="117"/>
                  </a:lnTo>
                  <a:lnTo>
                    <a:pt x="269" y="53"/>
                  </a:lnTo>
                  <a:close/>
                  <a:moveTo>
                    <a:pt x="215" y="455"/>
                  </a:moveTo>
                  <a:lnTo>
                    <a:pt x="367" y="455"/>
                  </a:lnTo>
                  <a:cubicBezTo>
                    <a:pt x="371" y="455"/>
                    <a:pt x="375" y="458"/>
                    <a:pt x="375" y="463"/>
                  </a:cubicBezTo>
                  <a:cubicBezTo>
                    <a:pt x="375" y="467"/>
                    <a:pt x="371" y="471"/>
                    <a:pt x="367" y="471"/>
                  </a:cubicBezTo>
                  <a:lnTo>
                    <a:pt x="215" y="471"/>
                  </a:lnTo>
                  <a:cubicBezTo>
                    <a:pt x="211" y="471"/>
                    <a:pt x="207" y="467"/>
                    <a:pt x="207" y="463"/>
                  </a:cubicBezTo>
                  <a:cubicBezTo>
                    <a:pt x="207" y="458"/>
                    <a:pt x="211" y="455"/>
                    <a:pt x="215" y="455"/>
                  </a:cubicBezTo>
                  <a:close/>
                  <a:moveTo>
                    <a:pt x="218" y="380"/>
                  </a:moveTo>
                  <a:lnTo>
                    <a:pt x="302" y="242"/>
                  </a:lnTo>
                  <a:lnTo>
                    <a:pt x="331" y="260"/>
                  </a:lnTo>
                  <a:lnTo>
                    <a:pt x="248" y="398"/>
                  </a:lnTo>
                  <a:lnTo>
                    <a:pt x="218" y="380"/>
                  </a:lnTo>
                  <a:close/>
                  <a:moveTo>
                    <a:pt x="159" y="344"/>
                  </a:moveTo>
                  <a:lnTo>
                    <a:pt x="243" y="207"/>
                  </a:lnTo>
                  <a:lnTo>
                    <a:pt x="272" y="224"/>
                  </a:lnTo>
                  <a:lnTo>
                    <a:pt x="189" y="362"/>
                  </a:lnTo>
                  <a:lnTo>
                    <a:pt x="159" y="344"/>
                  </a:lnTo>
                  <a:close/>
                  <a:moveTo>
                    <a:pt x="146" y="456"/>
                  </a:moveTo>
                  <a:lnTo>
                    <a:pt x="154" y="387"/>
                  </a:lnTo>
                  <a:lnTo>
                    <a:pt x="211" y="422"/>
                  </a:lnTo>
                  <a:lnTo>
                    <a:pt x="155" y="461"/>
                  </a:lnTo>
                  <a:cubicBezTo>
                    <a:pt x="149" y="465"/>
                    <a:pt x="145" y="463"/>
                    <a:pt x="146" y="456"/>
                  </a:cubicBezTo>
                  <a:close/>
                  <a:moveTo>
                    <a:pt x="266" y="168"/>
                  </a:moveTo>
                  <a:lnTo>
                    <a:pt x="253" y="188"/>
                  </a:lnTo>
                  <a:lnTo>
                    <a:pt x="342" y="242"/>
                  </a:lnTo>
                  <a:lnTo>
                    <a:pt x="354" y="222"/>
                  </a:lnTo>
                  <a:lnTo>
                    <a:pt x="266" y="168"/>
                  </a:lnTo>
                  <a:close/>
                  <a:moveTo>
                    <a:pt x="285" y="138"/>
                  </a:moveTo>
                  <a:cubicBezTo>
                    <a:pt x="290" y="129"/>
                    <a:pt x="302" y="126"/>
                    <a:pt x="311" y="131"/>
                  </a:cubicBezTo>
                  <a:lnTo>
                    <a:pt x="366" y="165"/>
                  </a:lnTo>
                  <a:cubicBezTo>
                    <a:pt x="375" y="170"/>
                    <a:pt x="378" y="182"/>
                    <a:pt x="373" y="191"/>
                  </a:cubicBezTo>
                  <a:lnTo>
                    <a:pt x="365" y="204"/>
                  </a:lnTo>
                  <a:lnTo>
                    <a:pt x="277" y="150"/>
                  </a:lnTo>
                  <a:lnTo>
                    <a:pt x="285" y="1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289155" y="971436"/>
              <a:ext cx="1074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zh-CN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FTP</a:t>
              </a:r>
              <a:r>
                <a:rPr lang="zh-CN" altLang="en-US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作用</a:t>
              </a:r>
              <a:endParaRPr lang="zh-CN" altLang="en-US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7" name="矩形 25"/>
          <p:cNvSpPr>
            <a:spLocks noChangeArrowheads="1"/>
          </p:cNvSpPr>
          <p:nvPr/>
        </p:nvSpPr>
        <p:spPr bwMode="auto">
          <a:xfrm>
            <a:off x="7539608" y="2844196"/>
            <a:ext cx="2629904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不断地丰富服务器上资料内容，可供需要查阅等。比如学校图库、学校教学案资源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939212" y="4077097"/>
            <a:ext cx="17099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b="1" dirty="0" smtClean="0">
                <a:solidFill>
                  <a:srgbClr val="C00000"/>
                </a:solidFill>
                <a:ea typeface="微软雅黑" panose="020B0503020204020204" pitchFamily="34" charset="-122"/>
              </a:rPr>
              <a:t>方便资料共享</a:t>
            </a:r>
          </a:p>
        </p:txBody>
      </p:sp>
      <p:sp>
        <p:nvSpPr>
          <p:cNvPr id="4" name="矩形 25"/>
          <p:cNvSpPr>
            <a:spLocks noChangeArrowheads="1"/>
          </p:cNvSpPr>
          <p:nvPr/>
        </p:nvSpPr>
        <p:spPr bwMode="auto">
          <a:xfrm>
            <a:off x="777240" y="4437380"/>
            <a:ext cx="297561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灵活方便地共享资料，并可以设置不同的权限进行控制访问。如老师课件等可以直接上传到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FTP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服务器，在教室一体机上直接下载，无须再用</a:t>
            </a:r>
            <a:r>
              <a:rPr lang="en-US" altLang="zh-CN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盘拷贝。</a:t>
            </a:r>
          </a:p>
        </p:txBody>
      </p:sp>
      <p:pic>
        <p:nvPicPr>
          <p:cNvPr id="43" name="Picture 2" descr="C:\Users\Mr.wu\Desktop\学校logo\校徽中英文全称（三个板式）_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23" y="641967"/>
            <a:ext cx="2180734" cy="41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691463" y="731743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延迟</a:t>
            </a: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3" cstate="screen">
            <a:grayscl/>
          </a:blip>
          <a:srcRect/>
          <a:stretch>
            <a:fillRect/>
          </a:stretch>
        </p:blipFill>
        <p:spPr>
          <a:xfrm>
            <a:off x="7077456" y="548640"/>
            <a:ext cx="4537065" cy="5773111"/>
          </a:xfrm>
          <a:custGeom>
            <a:avLst/>
            <a:gdLst>
              <a:gd name="connsiteX0" fmla="*/ 3396521 w 5401456"/>
              <a:gd name="connsiteY0" fmla="*/ 0 h 6872989"/>
              <a:gd name="connsiteX1" fmla="*/ 5401456 w 5401456"/>
              <a:gd name="connsiteY1" fmla="*/ 0 h 6872989"/>
              <a:gd name="connsiteX2" fmla="*/ 2169827 w 5401456"/>
              <a:gd name="connsiteY2" fmla="*/ 6872989 h 6872989"/>
              <a:gd name="connsiteX3" fmla="*/ 0 w 5401456"/>
              <a:gd name="connsiteY3" fmla="*/ 6872989 h 687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1456" h="6872989">
                <a:moveTo>
                  <a:pt x="3396521" y="0"/>
                </a:moveTo>
                <a:lnTo>
                  <a:pt x="5401456" y="0"/>
                </a:lnTo>
                <a:lnTo>
                  <a:pt x="2169827" y="6872989"/>
                </a:lnTo>
                <a:lnTo>
                  <a:pt x="0" y="6872989"/>
                </a:lnTo>
                <a:close/>
              </a:path>
            </a:pathLst>
          </a:custGeom>
        </p:spPr>
      </p:pic>
      <p:sp>
        <p:nvSpPr>
          <p:cNvPr id="50" name="矩形 49"/>
          <p:cNvSpPr/>
          <p:nvPr/>
        </p:nvSpPr>
        <p:spPr>
          <a:xfrm rot="2700000">
            <a:off x="2740335" y="4071165"/>
            <a:ext cx="370728" cy="370728"/>
          </a:xfrm>
          <a:prstGeom prst="rect">
            <a:avLst/>
          </a:pr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" name="矩形 50"/>
          <p:cNvSpPr/>
          <p:nvPr/>
        </p:nvSpPr>
        <p:spPr>
          <a:xfrm rot="2700000">
            <a:off x="3411868" y="4027954"/>
            <a:ext cx="181545" cy="181545"/>
          </a:xfrm>
          <a:prstGeom prst="rect">
            <a:avLst/>
          </a:prstGeom>
          <a:solidFill>
            <a:srgbClr val="C00000">
              <a:alpha val="7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3003129" y="2348671"/>
            <a:ext cx="196349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4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4643429" y="2349139"/>
            <a:ext cx="331597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我校</a:t>
            </a:r>
            <a:r>
              <a:rPr lang="en-US" altLang="zh-CN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FTP</a:t>
            </a:r>
            <a:r>
              <a:rPr lang="zh-CN" altLang="en-US" sz="3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的架构</a:t>
            </a:r>
            <a:endParaRPr lang="zh-CN" altLang="en-US" sz="36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626292" y="3284678"/>
            <a:ext cx="5906926" cy="109452"/>
            <a:chOff x="538843" y="2563318"/>
            <a:chExt cx="5906926" cy="109452"/>
          </a:xfrm>
        </p:grpSpPr>
        <p:cxnSp>
          <p:nvCxnSpPr>
            <p:cNvPr id="55" name="直接连接符 54"/>
            <p:cNvCxnSpPr/>
            <p:nvPr/>
          </p:nvCxnSpPr>
          <p:spPr>
            <a:xfrm>
              <a:off x="538843" y="2672770"/>
              <a:ext cx="5891936" cy="0"/>
            </a:xfrm>
            <a:prstGeom prst="line">
              <a:avLst/>
            </a:prstGeom>
            <a:noFill/>
            <a:ln w="38100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56" name="矩形 55"/>
            <p:cNvSpPr/>
            <p:nvPr/>
          </p:nvSpPr>
          <p:spPr>
            <a:xfrm>
              <a:off x="5156615" y="2563318"/>
              <a:ext cx="1289154" cy="109452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pic>
        <p:nvPicPr>
          <p:cNvPr id="12" name="Picture 2" descr="C:\Users\Mr.wu\Desktop\学校logo\校徽中英文全称（三个板式）_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23" y="641967"/>
            <a:ext cx="2180734" cy="41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0" grpId="0" bldLvl="0" animBg="1"/>
      <p:bldP spid="51" grpId="0" bldLvl="0" animBg="1"/>
      <p:bldP spid="52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20"/>
          <p:cNvSpPr txBox="1">
            <a:spLocks noChangeArrowheads="1"/>
          </p:cNvSpPr>
          <p:nvPr/>
        </p:nvSpPr>
        <p:spPr bwMode="auto">
          <a:xfrm flipH="1">
            <a:off x="5555996" y="2025725"/>
            <a:ext cx="6135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51" name="TextBox 21"/>
          <p:cNvSpPr txBox="1">
            <a:spLocks noChangeArrowheads="1"/>
          </p:cNvSpPr>
          <p:nvPr/>
        </p:nvSpPr>
        <p:spPr bwMode="auto">
          <a:xfrm flipH="1">
            <a:off x="5907886" y="2710453"/>
            <a:ext cx="614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sz="2400" dirty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Freeform 5"/>
          <p:cNvSpPr>
            <a:spLocks noEditPoints="1"/>
          </p:cNvSpPr>
          <p:nvPr/>
        </p:nvSpPr>
        <p:spPr bwMode="auto">
          <a:xfrm>
            <a:off x="791350" y="884779"/>
            <a:ext cx="441325" cy="525463"/>
          </a:xfrm>
          <a:custGeom>
            <a:avLst/>
            <a:gdLst>
              <a:gd name="T0" fmla="*/ 269 w 537"/>
              <a:gd name="T1" fmla="*/ 0 h 623"/>
              <a:gd name="T2" fmla="*/ 403 w 537"/>
              <a:gd name="T3" fmla="*/ 78 h 623"/>
              <a:gd name="T4" fmla="*/ 537 w 537"/>
              <a:gd name="T5" fmla="*/ 156 h 623"/>
              <a:gd name="T6" fmla="*/ 537 w 537"/>
              <a:gd name="T7" fmla="*/ 311 h 623"/>
              <a:gd name="T8" fmla="*/ 537 w 537"/>
              <a:gd name="T9" fmla="*/ 467 h 623"/>
              <a:gd name="T10" fmla="*/ 403 w 537"/>
              <a:gd name="T11" fmla="*/ 545 h 623"/>
              <a:gd name="T12" fmla="*/ 269 w 537"/>
              <a:gd name="T13" fmla="*/ 623 h 623"/>
              <a:gd name="T14" fmla="*/ 134 w 537"/>
              <a:gd name="T15" fmla="*/ 545 h 623"/>
              <a:gd name="T16" fmla="*/ 0 w 537"/>
              <a:gd name="T17" fmla="*/ 467 h 623"/>
              <a:gd name="T18" fmla="*/ 0 w 537"/>
              <a:gd name="T19" fmla="*/ 311 h 623"/>
              <a:gd name="T20" fmla="*/ 0 w 537"/>
              <a:gd name="T21" fmla="*/ 156 h 623"/>
              <a:gd name="T22" fmla="*/ 134 w 537"/>
              <a:gd name="T23" fmla="*/ 78 h 623"/>
              <a:gd name="T24" fmla="*/ 269 w 537"/>
              <a:gd name="T25" fmla="*/ 0 h 623"/>
              <a:gd name="T26" fmla="*/ 269 w 537"/>
              <a:gd name="T27" fmla="*/ 53 h 623"/>
              <a:gd name="T28" fmla="*/ 380 w 537"/>
              <a:gd name="T29" fmla="*/ 117 h 623"/>
              <a:gd name="T30" fmla="*/ 492 w 537"/>
              <a:gd name="T31" fmla="*/ 182 h 623"/>
              <a:gd name="T32" fmla="*/ 492 w 537"/>
              <a:gd name="T33" fmla="*/ 311 h 623"/>
              <a:gd name="T34" fmla="*/ 492 w 537"/>
              <a:gd name="T35" fmla="*/ 441 h 623"/>
              <a:gd name="T36" fmla="*/ 380 w 537"/>
              <a:gd name="T37" fmla="*/ 505 h 623"/>
              <a:gd name="T38" fmla="*/ 269 w 537"/>
              <a:gd name="T39" fmla="*/ 570 h 623"/>
              <a:gd name="T40" fmla="*/ 157 w 537"/>
              <a:gd name="T41" fmla="*/ 505 h 623"/>
              <a:gd name="T42" fmla="*/ 46 w 537"/>
              <a:gd name="T43" fmla="*/ 441 h 623"/>
              <a:gd name="T44" fmla="*/ 46 w 537"/>
              <a:gd name="T45" fmla="*/ 311 h 623"/>
              <a:gd name="T46" fmla="*/ 46 w 537"/>
              <a:gd name="T47" fmla="*/ 182 h 623"/>
              <a:gd name="T48" fmla="*/ 157 w 537"/>
              <a:gd name="T49" fmla="*/ 117 h 623"/>
              <a:gd name="T50" fmla="*/ 269 w 537"/>
              <a:gd name="T51" fmla="*/ 53 h 623"/>
              <a:gd name="T52" fmla="*/ 215 w 537"/>
              <a:gd name="T53" fmla="*/ 455 h 623"/>
              <a:gd name="T54" fmla="*/ 367 w 537"/>
              <a:gd name="T55" fmla="*/ 455 h 623"/>
              <a:gd name="T56" fmla="*/ 375 w 537"/>
              <a:gd name="T57" fmla="*/ 463 h 623"/>
              <a:gd name="T58" fmla="*/ 367 w 537"/>
              <a:gd name="T59" fmla="*/ 471 h 623"/>
              <a:gd name="T60" fmla="*/ 215 w 537"/>
              <a:gd name="T61" fmla="*/ 471 h 623"/>
              <a:gd name="T62" fmla="*/ 207 w 537"/>
              <a:gd name="T63" fmla="*/ 463 h 623"/>
              <a:gd name="T64" fmla="*/ 215 w 537"/>
              <a:gd name="T65" fmla="*/ 455 h 623"/>
              <a:gd name="T66" fmla="*/ 218 w 537"/>
              <a:gd name="T67" fmla="*/ 380 h 623"/>
              <a:gd name="T68" fmla="*/ 302 w 537"/>
              <a:gd name="T69" fmla="*/ 242 h 623"/>
              <a:gd name="T70" fmla="*/ 331 w 537"/>
              <a:gd name="T71" fmla="*/ 260 h 623"/>
              <a:gd name="T72" fmla="*/ 248 w 537"/>
              <a:gd name="T73" fmla="*/ 398 h 623"/>
              <a:gd name="T74" fmla="*/ 218 w 537"/>
              <a:gd name="T75" fmla="*/ 380 h 623"/>
              <a:gd name="T76" fmla="*/ 159 w 537"/>
              <a:gd name="T77" fmla="*/ 344 h 623"/>
              <a:gd name="T78" fmla="*/ 243 w 537"/>
              <a:gd name="T79" fmla="*/ 207 h 623"/>
              <a:gd name="T80" fmla="*/ 272 w 537"/>
              <a:gd name="T81" fmla="*/ 224 h 623"/>
              <a:gd name="T82" fmla="*/ 189 w 537"/>
              <a:gd name="T83" fmla="*/ 362 h 623"/>
              <a:gd name="T84" fmla="*/ 159 w 537"/>
              <a:gd name="T85" fmla="*/ 344 h 623"/>
              <a:gd name="T86" fmla="*/ 146 w 537"/>
              <a:gd name="T87" fmla="*/ 456 h 623"/>
              <a:gd name="T88" fmla="*/ 154 w 537"/>
              <a:gd name="T89" fmla="*/ 387 h 623"/>
              <a:gd name="T90" fmla="*/ 211 w 537"/>
              <a:gd name="T91" fmla="*/ 422 h 623"/>
              <a:gd name="T92" fmla="*/ 155 w 537"/>
              <a:gd name="T93" fmla="*/ 461 h 623"/>
              <a:gd name="T94" fmla="*/ 146 w 537"/>
              <a:gd name="T95" fmla="*/ 456 h 623"/>
              <a:gd name="T96" fmla="*/ 266 w 537"/>
              <a:gd name="T97" fmla="*/ 168 h 623"/>
              <a:gd name="T98" fmla="*/ 253 w 537"/>
              <a:gd name="T99" fmla="*/ 188 h 623"/>
              <a:gd name="T100" fmla="*/ 342 w 537"/>
              <a:gd name="T101" fmla="*/ 242 h 623"/>
              <a:gd name="T102" fmla="*/ 354 w 537"/>
              <a:gd name="T103" fmla="*/ 222 h 623"/>
              <a:gd name="T104" fmla="*/ 266 w 537"/>
              <a:gd name="T105" fmla="*/ 168 h 623"/>
              <a:gd name="T106" fmla="*/ 285 w 537"/>
              <a:gd name="T107" fmla="*/ 138 h 623"/>
              <a:gd name="T108" fmla="*/ 311 w 537"/>
              <a:gd name="T109" fmla="*/ 131 h 623"/>
              <a:gd name="T110" fmla="*/ 366 w 537"/>
              <a:gd name="T111" fmla="*/ 165 h 623"/>
              <a:gd name="T112" fmla="*/ 373 w 537"/>
              <a:gd name="T113" fmla="*/ 191 h 623"/>
              <a:gd name="T114" fmla="*/ 365 w 537"/>
              <a:gd name="T115" fmla="*/ 204 h 623"/>
              <a:gd name="T116" fmla="*/ 277 w 537"/>
              <a:gd name="T117" fmla="*/ 150 h 623"/>
              <a:gd name="T118" fmla="*/ 285 w 537"/>
              <a:gd name="T119" fmla="*/ 138 h 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37" h="623">
                <a:moveTo>
                  <a:pt x="269" y="0"/>
                </a:moveTo>
                <a:lnTo>
                  <a:pt x="403" y="78"/>
                </a:lnTo>
                <a:lnTo>
                  <a:pt x="537" y="156"/>
                </a:lnTo>
                <a:lnTo>
                  <a:pt x="537" y="311"/>
                </a:lnTo>
                <a:lnTo>
                  <a:pt x="537" y="467"/>
                </a:lnTo>
                <a:lnTo>
                  <a:pt x="403" y="545"/>
                </a:lnTo>
                <a:lnTo>
                  <a:pt x="269" y="623"/>
                </a:lnTo>
                <a:lnTo>
                  <a:pt x="134" y="545"/>
                </a:lnTo>
                <a:lnTo>
                  <a:pt x="0" y="467"/>
                </a:lnTo>
                <a:lnTo>
                  <a:pt x="0" y="311"/>
                </a:lnTo>
                <a:lnTo>
                  <a:pt x="0" y="156"/>
                </a:lnTo>
                <a:lnTo>
                  <a:pt x="134" y="78"/>
                </a:lnTo>
                <a:lnTo>
                  <a:pt x="269" y="0"/>
                </a:lnTo>
                <a:close/>
                <a:moveTo>
                  <a:pt x="269" y="53"/>
                </a:moveTo>
                <a:lnTo>
                  <a:pt x="380" y="117"/>
                </a:lnTo>
                <a:lnTo>
                  <a:pt x="492" y="182"/>
                </a:lnTo>
                <a:lnTo>
                  <a:pt x="492" y="311"/>
                </a:lnTo>
                <a:lnTo>
                  <a:pt x="492" y="441"/>
                </a:lnTo>
                <a:lnTo>
                  <a:pt x="380" y="505"/>
                </a:lnTo>
                <a:lnTo>
                  <a:pt x="269" y="570"/>
                </a:lnTo>
                <a:lnTo>
                  <a:pt x="157" y="505"/>
                </a:lnTo>
                <a:lnTo>
                  <a:pt x="46" y="441"/>
                </a:lnTo>
                <a:lnTo>
                  <a:pt x="46" y="311"/>
                </a:lnTo>
                <a:lnTo>
                  <a:pt x="46" y="182"/>
                </a:lnTo>
                <a:lnTo>
                  <a:pt x="157" y="117"/>
                </a:lnTo>
                <a:lnTo>
                  <a:pt x="269" y="53"/>
                </a:lnTo>
                <a:close/>
                <a:moveTo>
                  <a:pt x="215" y="455"/>
                </a:moveTo>
                <a:lnTo>
                  <a:pt x="367" y="455"/>
                </a:lnTo>
                <a:cubicBezTo>
                  <a:pt x="371" y="455"/>
                  <a:pt x="375" y="458"/>
                  <a:pt x="375" y="463"/>
                </a:cubicBezTo>
                <a:cubicBezTo>
                  <a:pt x="375" y="467"/>
                  <a:pt x="371" y="471"/>
                  <a:pt x="367" y="471"/>
                </a:cubicBezTo>
                <a:lnTo>
                  <a:pt x="215" y="471"/>
                </a:lnTo>
                <a:cubicBezTo>
                  <a:pt x="211" y="471"/>
                  <a:pt x="207" y="467"/>
                  <a:pt x="207" y="463"/>
                </a:cubicBezTo>
                <a:cubicBezTo>
                  <a:pt x="207" y="458"/>
                  <a:pt x="211" y="455"/>
                  <a:pt x="215" y="455"/>
                </a:cubicBezTo>
                <a:close/>
                <a:moveTo>
                  <a:pt x="218" y="380"/>
                </a:moveTo>
                <a:lnTo>
                  <a:pt x="302" y="242"/>
                </a:lnTo>
                <a:lnTo>
                  <a:pt x="331" y="260"/>
                </a:lnTo>
                <a:lnTo>
                  <a:pt x="248" y="398"/>
                </a:lnTo>
                <a:lnTo>
                  <a:pt x="218" y="380"/>
                </a:lnTo>
                <a:close/>
                <a:moveTo>
                  <a:pt x="159" y="344"/>
                </a:moveTo>
                <a:lnTo>
                  <a:pt x="243" y="207"/>
                </a:lnTo>
                <a:lnTo>
                  <a:pt x="272" y="224"/>
                </a:lnTo>
                <a:lnTo>
                  <a:pt x="189" y="362"/>
                </a:lnTo>
                <a:lnTo>
                  <a:pt x="159" y="344"/>
                </a:lnTo>
                <a:close/>
                <a:moveTo>
                  <a:pt x="146" y="456"/>
                </a:moveTo>
                <a:lnTo>
                  <a:pt x="154" y="387"/>
                </a:lnTo>
                <a:lnTo>
                  <a:pt x="211" y="422"/>
                </a:lnTo>
                <a:lnTo>
                  <a:pt x="155" y="461"/>
                </a:lnTo>
                <a:cubicBezTo>
                  <a:pt x="149" y="465"/>
                  <a:pt x="145" y="463"/>
                  <a:pt x="146" y="456"/>
                </a:cubicBezTo>
                <a:close/>
                <a:moveTo>
                  <a:pt x="266" y="168"/>
                </a:moveTo>
                <a:lnTo>
                  <a:pt x="253" y="188"/>
                </a:lnTo>
                <a:lnTo>
                  <a:pt x="342" y="242"/>
                </a:lnTo>
                <a:lnTo>
                  <a:pt x="354" y="222"/>
                </a:lnTo>
                <a:lnTo>
                  <a:pt x="266" y="168"/>
                </a:lnTo>
                <a:close/>
                <a:moveTo>
                  <a:pt x="285" y="138"/>
                </a:moveTo>
                <a:cubicBezTo>
                  <a:pt x="290" y="129"/>
                  <a:pt x="302" y="126"/>
                  <a:pt x="311" y="131"/>
                </a:cubicBezTo>
                <a:lnTo>
                  <a:pt x="366" y="165"/>
                </a:lnTo>
                <a:cubicBezTo>
                  <a:pt x="375" y="170"/>
                  <a:pt x="378" y="182"/>
                  <a:pt x="373" y="191"/>
                </a:cubicBezTo>
                <a:lnTo>
                  <a:pt x="365" y="204"/>
                </a:lnTo>
                <a:lnTo>
                  <a:pt x="277" y="150"/>
                </a:lnTo>
                <a:lnTo>
                  <a:pt x="285" y="1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8" name="文本框 41"/>
          <p:cNvSpPr txBox="1"/>
          <p:nvPr/>
        </p:nvSpPr>
        <p:spPr>
          <a:xfrm>
            <a:off x="1289155" y="97143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zh-CN" altLang="en-US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服务目录设置</a:t>
            </a:r>
            <a:endParaRPr lang="zh-CN" altLang="en-US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3" name="图片 42" descr="目录结构"/>
          <p:cNvPicPr/>
          <p:nvPr/>
        </p:nvPicPr>
        <p:blipFill>
          <a:blip r:embed="rId3"/>
          <a:stretch>
            <a:fillRect/>
          </a:stretch>
        </p:blipFill>
        <p:spPr>
          <a:xfrm>
            <a:off x="1012190" y="1700530"/>
            <a:ext cx="10213975" cy="43922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0583" y="1571308"/>
            <a:ext cx="619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6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zh-CN" sz="1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</a:t>
            </a:r>
            <a:r>
              <a:rPr lang="zh-CN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科室私有目录就是只有给定的帐号登录才能看到和访问的目录</a:t>
            </a:r>
            <a:r>
              <a:rPr lang="zh-CN" altLang="zh-CN" sz="1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临时中转站目录匿名登录：</a:t>
            </a:r>
          </a:p>
          <a:p>
            <a:r>
              <a:rPr lang="en-US" altLang="zh-CN" sz="1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1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</a:t>
            </a:r>
            <a:r>
              <a:rPr lang="zh-CN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上下、可以</a:t>
            </a:r>
            <a:r>
              <a:rPr lang="zh-CN" altLang="zh-CN" sz="1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删除</a:t>
            </a:r>
            <a:endParaRPr lang="en-US" altLang="zh-CN" sz="16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共享资源目录匿名登录：</a:t>
            </a:r>
            <a:endParaRPr lang="en-US" altLang="zh-CN" sz="16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sz="1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可以上下，不可以删除</a:t>
            </a:r>
            <a:endParaRPr lang="zh-CN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Picture 2" descr="C:\Users\Mr.wu\Desktop\学校logo\校徽中英文全称（三个板式）_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023" y="641967"/>
            <a:ext cx="2180734" cy="41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9387D26-BF33-4315-A8B9-E9F661D30D6C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3201907"/>
  <p:tag name="MH_LIBRARY" val="GRAPHIC"/>
  <p:tag name="MH_ORDER" val="Rectangle 2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3201907"/>
  <p:tag name="MH_LIBRARY" val="GRAPHIC"/>
  <p:tag name="MH_ORDER" val="Rectangle 32"/>
</p:tagLst>
</file>

<file path=ppt/theme/theme1.xml><?xml version="1.0" encoding="utf-8"?>
<a:theme xmlns:a="http://schemas.openxmlformats.org/drawingml/2006/main" name="第一PPT，www.1ppt.com">
  <a:themeElements>
    <a:clrScheme name="自定义 42">
      <a:dk1>
        <a:srgbClr val="54A0D8"/>
      </a:dk1>
      <a:lt1>
        <a:srgbClr val="4D4D4D"/>
      </a:lt1>
      <a:dk2>
        <a:srgbClr val="F4F4F4"/>
      </a:dk2>
      <a:lt2>
        <a:srgbClr val="FFFFFF"/>
      </a:lt2>
      <a:accent1>
        <a:srgbClr val="E96969"/>
      </a:accent1>
      <a:accent2>
        <a:srgbClr val="706460"/>
      </a:accent2>
      <a:accent3>
        <a:srgbClr val="4D4D4D"/>
      </a:accent3>
      <a:accent4>
        <a:srgbClr val="C2C1C1"/>
      </a:accent4>
      <a:accent5>
        <a:srgbClr val="54A0D8"/>
      </a:accent5>
      <a:accent6>
        <a:srgbClr val="333333"/>
      </a:accent6>
      <a:hlink>
        <a:srgbClr val="C00000"/>
      </a:hlink>
      <a:folHlink>
        <a:srgbClr val="DEDEDD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872</Words>
  <Application>Microsoft Office PowerPoint</Application>
  <PresentationFormat>自定义</PresentationFormat>
  <Paragraphs>206</Paragraphs>
  <Slides>21</Slides>
  <Notes>21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卡片式工作总结</dc:title>
  <dc:creator>第一PPT</dc:creator>
  <cp:keywords>www.1ppt.com</cp:keywords>
  <dc:description>www.1ppt.com</dc:description>
  <cp:lastModifiedBy>Mr.wu</cp:lastModifiedBy>
  <cp:revision>730</cp:revision>
  <dcterms:created xsi:type="dcterms:W3CDTF">2013-01-25T01:44:00Z</dcterms:created>
  <dcterms:modified xsi:type="dcterms:W3CDTF">2021-10-29T08:52:10Z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878D9E811F66463D9B8F4AD91E8E07F0</vt:lpwstr>
  </property>
</Properties>
</file>