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1" r:id="rId6"/>
    <p:sldId id="259" r:id="rId7"/>
    <p:sldId id="260" r:id="rId8"/>
    <p:sldId id="262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AAE08B-C43F-8F0A-ABDD-8ACAD17D7C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F9256C7-0580-7B68-F7A2-28CDF8CB2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29C6CD-A073-5CF5-6467-55F36DC4E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1651-D665-45C1-A75C-F4C58A15547D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77C9C41-FA1B-F43C-7381-575A0BB86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67201A7-7083-2AD6-0E50-5A981A6F2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9878-D15B-43A4-A6DC-977AC8CF6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766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B32222-4B9E-B0F1-0262-763DAEE5E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3C7B0F9-B506-83B2-9783-3A39038927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A1BE36E-58D2-78FB-DBA7-D84AE65EC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1651-D665-45C1-A75C-F4C58A15547D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C1351AB-D81E-EC24-B5E1-EF5CF0424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1A46F31-E380-20EA-32D8-06ABDF63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9878-D15B-43A4-A6DC-977AC8CF6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956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758204D-71CE-3D30-B740-FAEFFE430A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0D8F0BA-9F7B-15B2-0832-6120F12D20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A729C1C-2E92-F3A6-0599-97882825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1651-D665-45C1-A75C-F4C58A15547D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BA21A9A-C6FC-CE31-F745-E8373CE60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7C3DEE3-0ADF-D2CD-D3B0-881D17A6A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9878-D15B-43A4-A6DC-977AC8CF6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3672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9192A5-B012-03A7-8090-820A2CDFA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5168446-E4F2-8166-FE65-924C38FEA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8D08CB3-8BCB-0845-A5DA-8A20050CA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1651-D665-45C1-A75C-F4C58A15547D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A9984DA-DB98-FADB-EDF6-63B2221B0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E23F743-B50E-6CE1-A772-154415DB6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9878-D15B-43A4-A6DC-977AC8CF6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8601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D35F9C-AC7B-9824-C6E7-082186794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B823BFD-F8F7-189F-3761-47B89A930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189CFDB-ACAF-D5F4-3697-C252C17AC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1651-D665-45C1-A75C-F4C58A15547D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061D36-C5CF-DF3A-D6D0-7E00E5A9B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89AFA5B-BBB0-438D-98B0-316A08FC7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9878-D15B-43A4-A6DC-977AC8CF6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8776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E0D0FA-32B6-94B1-59B5-4973C6006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3A18C6-571F-CCFA-480B-86324238E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3AD8890-1272-FA0E-ADDE-10B061F821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8CC888C-C991-2EBD-1E3B-BEFF6E824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1651-D665-45C1-A75C-F4C58A15547D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AFAC1D6-072E-9ACD-C723-44B6AD6E0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52EB96F-3EFD-8747-12EF-A220B3439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9878-D15B-43A4-A6DC-977AC8CF6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291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AE978B-EEF6-934F-7026-2DC9EE121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ADA75B7-C38A-67AD-4206-BA2DA57BD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178DAF6-693C-04B3-5740-2AEF42E2BC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FE212F0-2C45-A92C-0A11-80D1EE4980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CB37B88-2257-7756-9CE8-F7C4045362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25BD887-0DA2-3567-EBB2-F8C08FDE6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1651-D665-45C1-A75C-F4C58A15547D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E74446E-0AF7-752D-51A8-2C0AEDF04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12B6B7D-B396-8762-2303-A7202C115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9878-D15B-43A4-A6DC-977AC8CF6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248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627A1B-32A1-4E89-56A0-BBF71787A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4C2B7D3-F416-58F8-5186-E966C2539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1651-D665-45C1-A75C-F4C58A15547D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08F32C1-57FD-B185-F42F-9D3867940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7D0B3D5-B191-90FC-8B41-1AB34B003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9878-D15B-43A4-A6DC-977AC8CF6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3959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98B24DB-8C6C-A599-92C1-8EFF16652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1651-D665-45C1-A75C-F4C58A15547D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C17FB60-BB15-A704-4971-FF66CB7AE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CEA7B19-36B2-02BF-9910-1B7FC1B3B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9878-D15B-43A4-A6DC-977AC8CF6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098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801FEE-C902-4543-800E-E7249C1B0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DB8D76-8C9C-F1F0-207C-497F23E86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8F07FF7-FE8B-4145-1FC2-31327DF86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D39DE7B-DFC1-7846-BEF2-C010DC020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1651-D665-45C1-A75C-F4C58A15547D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85AED80-B82B-BBD1-878F-D438358EA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37184FE-7388-4244-8FEE-ED5C41A5D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9878-D15B-43A4-A6DC-977AC8CF6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2641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684975-B336-A634-E909-951472BDB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4D25797-0E8D-1CAA-581B-EE8C1E2CEF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47B311F-E06E-7B0E-E06D-027744E48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BB911AE-5297-3F77-349E-6B78224E3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1651-D665-45C1-A75C-F4C58A15547D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6A1C74B-0E32-D61A-8131-76C8B71D5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0EFACBC-98E1-B062-FFD3-4239A0AE2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9878-D15B-43A4-A6DC-977AC8CF6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933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B71F6C8-1D4A-1EB5-1DA1-AA863772B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C7DF47F-5C34-79FD-6EB0-7BEFA76F9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39A2E41-B20A-86CE-740A-F36BDA3E95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41651-D665-45C1-A75C-F4C58A15547D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C5D50E4-8379-72CA-297B-F9AB2752B9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BB9CEFF-5D20-4311-C0E6-05ACFCF3DD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19878-D15B-43A4-A6DC-977AC8CF67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498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13E50949-1CE9-6044-ACF5-62193BDF12A6}"/>
              </a:ext>
            </a:extLst>
          </p:cNvPr>
          <p:cNvSpPr txBox="1"/>
          <p:nvPr/>
        </p:nvSpPr>
        <p:spPr>
          <a:xfrm>
            <a:off x="3862211" y="2901243"/>
            <a:ext cx="4467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/>
              <a:t>回顾过往，展望未来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A81D11F-CBA2-72CC-0D36-F342EA2A1FBC}"/>
              </a:ext>
            </a:extLst>
          </p:cNvPr>
          <p:cNvSpPr txBox="1"/>
          <p:nvPr/>
        </p:nvSpPr>
        <p:spPr>
          <a:xfrm>
            <a:off x="5542844" y="3976553"/>
            <a:ext cx="1106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张金月</a:t>
            </a:r>
          </a:p>
        </p:txBody>
      </p:sp>
    </p:spTree>
    <p:extLst>
      <p:ext uri="{BB962C8B-B14F-4D97-AF65-F5344CB8AC3E}">
        <p14:creationId xmlns:p14="http://schemas.microsoft.com/office/powerpoint/2010/main" val="1392366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E08187B5-55A3-E642-82EA-8D914D3100DB}"/>
              </a:ext>
            </a:extLst>
          </p:cNvPr>
          <p:cNvSpPr txBox="1"/>
          <p:nvPr/>
        </p:nvSpPr>
        <p:spPr>
          <a:xfrm>
            <a:off x="846667" y="258049"/>
            <a:ext cx="1174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目录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E174180-6114-F29F-DE18-514D0A2F6ABE}"/>
              </a:ext>
            </a:extLst>
          </p:cNvPr>
          <p:cNvSpPr txBox="1"/>
          <p:nvPr/>
        </p:nvSpPr>
        <p:spPr>
          <a:xfrm>
            <a:off x="1761067" y="157519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01 </a:t>
            </a:r>
            <a:r>
              <a:rPr lang="zh-CN" altLang="en-US" sz="2800" b="1" dirty="0"/>
              <a:t>自我介绍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E371170-DC91-8606-1F77-56429B80BAF8}"/>
              </a:ext>
            </a:extLst>
          </p:cNvPr>
          <p:cNvSpPr txBox="1"/>
          <p:nvPr/>
        </p:nvSpPr>
        <p:spPr>
          <a:xfrm>
            <a:off x="1761067" y="2915802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03 </a:t>
            </a:r>
            <a:r>
              <a:rPr lang="zh-CN" altLang="en-US" sz="2800" b="1" dirty="0"/>
              <a:t>本学年规划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B5ED84A-29FC-FDC2-E69D-00E23B9BF6B4}"/>
              </a:ext>
            </a:extLst>
          </p:cNvPr>
          <p:cNvSpPr txBox="1"/>
          <p:nvPr/>
        </p:nvSpPr>
        <p:spPr>
          <a:xfrm>
            <a:off x="1761067" y="3586109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04 </a:t>
            </a:r>
            <a:r>
              <a:rPr lang="zh-CN" altLang="en-US" sz="2800" b="1" dirty="0"/>
              <a:t>制定相应措施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F2FF01A-6B00-3B9E-0D1B-583441EC71E9}"/>
              </a:ext>
            </a:extLst>
          </p:cNvPr>
          <p:cNvCxnSpPr>
            <a:cxnSpLocks/>
          </p:cNvCxnSpPr>
          <p:nvPr/>
        </p:nvCxnSpPr>
        <p:spPr>
          <a:xfrm flipV="1">
            <a:off x="355600" y="842824"/>
            <a:ext cx="11328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B7BD407D-796C-9AFC-07F7-97ACD9BD4A9A}"/>
              </a:ext>
            </a:extLst>
          </p:cNvPr>
          <p:cNvSpPr txBox="1"/>
          <p:nvPr/>
        </p:nvSpPr>
        <p:spPr>
          <a:xfrm>
            <a:off x="1761067" y="2245496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02 </a:t>
            </a:r>
            <a:r>
              <a:rPr lang="zh-CN" altLang="en-US" sz="2800" b="1" dirty="0"/>
              <a:t>个人假期准备</a:t>
            </a:r>
          </a:p>
        </p:txBody>
      </p:sp>
    </p:spTree>
    <p:extLst>
      <p:ext uri="{BB962C8B-B14F-4D97-AF65-F5344CB8AC3E}">
        <p14:creationId xmlns:p14="http://schemas.microsoft.com/office/powerpoint/2010/main" val="453419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F119A66F-F434-8EF8-2829-E7ADDD742C80}"/>
              </a:ext>
            </a:extLst>
          </p:cNvPr>
          <p:cNvCxnSpPr>
            <a:cxnSpLocks/>
          </p:cNvCxnSpPr>
          <p:nvPr/>
        </p:nvCxnSpPr>
        <p:spPr>
          <a:xfrm flipV="1">
            <a:off x="355600" y="842824"/>
            <a:ext cx="11328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id="{70A6682E-9D4A-F7A9-2372-BCB678C66D14}"/>
              </a:ext>
            </a:extLst>
          </p:cNvPr>
          <p:cNvSpPr txBox="1"/>
          <p:nvPr/>
        </p:nvSpPr>
        <p:spPr>
          <a:xfrm>
            <a:off x="486439" y="309744"/>
            <a:ext cx="219296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/>
              <a:t>01</a:t>
            </a:r>
            <a:r>
              <a:rPr lang="zh-CN" altLang="en-US" sz="2800" b="1" dirty="0"/>
              <a:t>自我介绍</a:t>
            </a:r>
            <a:endParaRPr lang="zh-CN" altLang="en-US" sz="2800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5977E76-B71D-B90D-7DDB-C5B8BFA6D93B}"/>
              </a:ext>
            </a:extLst>
          </p:cNvPr>
          <p:cNvSpPr txBox="1"/>
          <p:nvPr/>
        </p:nvSpPr>
        <p:spPr>
          <a:xfrm>
            <a:off x="1140178" y="1185333"/>
            <a:ext cx="6637866" cy="113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/>
              <a:t>本科 曲阜师范大学 光电信息科学与工程</a:t>
            </a:r>
            <a:endParaRPr lang="en-US" altLang="zh-CN" sz="2400" b="1" dirty="0"/>
          </a:p>
          <a:p>
            <a:pPr>
              <a:lnSpc>
                <a:spcPct val="150000"/>
              </a:lnSpc>
            </a:pPr>
            <a:r>
              <a:rPr lang="zh-CN" altLang="en-US" sz="2400" b="1" dirty="0"/>
              <a:t>研究生 东南大学 物理学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0B97540-4629-8E5C-0A0B-85BAC0FEBCAE}"/>
              </a:ext>
            </a:extLst>
          </p:cNvPr>
          <p:cNvSpPr txBox="1"/>
          <p:nvPr/>
        </p:nvSpPr>
        <p:spPr>
          <a:xfrm>
            <a:off x="1140178" y="3099023"/>
            <a:ext cx="7315200" cy="27462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2020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年东南大学研究生二等学业奖学金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黑体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2019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年东南大学研究生一等学业奖学金</a:t>
            </a: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2019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年山东省高等学校优秀毕业生</a:t>
            </a: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2019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年曲阜师范大学三好学生标兵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黑体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2018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年曲阜师范大学十佳大学生</a:t>
            </a: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2018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年山东省高等学校优秀学生</a:t>
            </a: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2018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年山东省大学生物理竞赛一等奖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黑体"/>
              <a:cs typeface="+mn-cs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128436E-B780-445E-0522-0A69A939D0F9}"/>
              </a:ext>
            </a:extLst>
          </p:cNvPr>
          <p:cNvSpPr txBox="1"/>
          <p:nvPr/>
        </p:nvSpPr>
        <p:spPr>
          <a:xfrm>
            <a:off x="6637868" y="3099023"/>
            <a:ext cx="6096000" cy="27462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2018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年山东省大学生数学竞赛二等奖</a:t>
            </a: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2017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年山东省物理科技创新大赛一等奖</a:t>
            </a: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2017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年全国大学生数学竞赛二等奖</a:t>
            </a: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2017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年山东省大学生物理竞赛一等奖</a:t>
            </a: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2017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年全国大学生英语竞赛二等奖</a:t>
            </a: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2016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年国家奖学金</a:t>
            </a: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2016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年全国大学生英语竞赛二等奖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E2145B6-03FF-59AB-7594-43F81D56DB1B}"/>
              </a:ext>
            </a:extLst>
          </p:cNvPr>
          <p:cNvSpPr txBox="1"/>
          <p:nvPr/>
        </p:nvSpPr>
        <p:spPr>
          <a:xfrm>
            <a:off x="1140178" y="2623503"/>
            <a:ext cx="3330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在校期间所获荣誉</a:t>
            </a:r>
          </a:p>
        </p:txBody>
      </p:sp>
    </p:spTree>
    <p:extLst>
      <p:ext uri="{BB962C8B-B14F-4D97-AF65-F5344CB8AC3E}">
        <p14:creationId xmlns:p14="http://schemas.microsoft.com/office/powerpoint/2010/main" val="4226926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74D760D3-7B06-414D-EF9F-AB69A11F476F}"/>
              </a:ext>
            </a:extLst>
          </p:cNvPr>
          <p:cNvSpPr txBox="1"/>
          <p:nvPr/>
        </p:nvSpPr>
        <p:spPr>
          <a:xfrm>
            <a:off x="486439" y="1359863"/>
            <a:ext cx="12327860" cy="2595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</a:rPr>
              <a:t>优势</a:t>
            </a:r>
            <a:r>
              <a:rPr lang="zh-CN" altLang="en-US" sz="2800" b="1" dirty="0"/>
              <a:t>：接受新事物的能力强，学习能力强</a:t>
            </a:r>
            <a:endParaRPr lang="en-US" altLang="zh-CN" sz="2800" b="1" dirty="0"/>
          </a:p>
          <a:p>
            <a:pPr>
              <a:lnSpc>
                <a:spcPct val="150000"/>
              </a:lnSpc>
            </a:pPr>
            <a:r>
              <a:rPr lang="en-US" altLang="zh-CN" sz="2800" b="1" dirty="0"/>
              <a:t>            </a:t>
            </a:r>
            <a:r>
              <a:rPr lang="zh-CN" altLang="en-US" sz="2800" b="1" dirty="0"/>
              <a:t>做事有耐心，有毅力</a:t>
            </a:r>
            <a:endParaRPr lang="en-US" altLang="zh-CN" sz="2800" b="1" dirty="0"/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</a:rPr>
              <a:t>缺点</a:t>
            </a:r>
            <a:r>
              <a:rPr lang="zh-CN" altLang="en-US" sz="2800" b="1" dirty="0"/>
              <a:t>：缺乏教学经验，教育教学理论基础差</a:t>
            </a:r>
            <a:endParaRPr lang="en-US" altLang="zh-CN" sz="2800" b="1" dirty="0"/>
          </a:p>
          <a:p>
            <a:pPr>
              <a:lnSpc>
                <a:spcPct val="150000"/>
              </a:lnSpc>
            </a:pPr>
            <a:r>
              <a:rPr lang="en-US" altLang="zh-CN" sz="2800" b="1" dirty="0"/>
              <a:t>           </a:t>
            </a:r>
            <a:r>
              <a:rPr lang="zh-CN" altLang="en-US" sz="2800" b="1" dirty="0"/>
              <a:t>创新意识不够，只会模仿优秀教师的讲课风格</a:t>
            </a:r>
            <a:endParaRPr lang="en-US" altLang="zh-CN" sz="2800" b="1" dirty="0"/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2C182D28-A9EC-D823-6D99-0A4C3910CCEF}"/>
              </a:ext>
            </a:extLst>
          </p:cNvPr>
          <p:cNvCxnSpPr>
            <a:cxnSpLocks/>
          </p:cNvCxnSpPr>
          <p:nvPr/>
        </p:nvCxnSpPr>
        <p:spPr>
          <a:xfrm flipV="1">
            <a:off x="355600" y="842824"/>
            <a:ext cx="11328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10FEC7E2-4ADD-F19B-2F87-778B2DA96B23}"/>
              </a:ext>
            </a:extLst>
          </p:cNvPr>
          <p:cNvSpPr txBox="1"/>
          <p:nvPr/>
        </p:nvSpPr>
        <p:spPr>
          <a:xfrm>
            <a:off x="486439" y="309744"/>
            <a:ext cx="219296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/>
              <a:t>01</a:t>
            </a:r>
            <a:r>
              <a:rPr lang="zh-CN" altLang="en-US" sz="2800" b="1" dirty="0"/>
              <a:t>自我介绍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54930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97D9CD4F-E119-7CD9-90AE-7A7BBCD55AA0}"/>
              </a:ext>
            </a:extLst>
          </p:cNvPr>
          <p:cNvCxnSpPr>
            <a:cxnSpLocks/>
          </p:cNvCxnSpPr>
          <p:nvPr/>
        </p:nvCxnSpPr>
        <p:spPr>
          <a:xfrm flipV="1">
            <a:off x="355600" y="842824"/>
            <a:ext cx="11328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>
            <a:extLst>
              <a:ext uri="{FF2B5EF4-FFF2-40B4-BE49-F238E27FC236}">
                <a16:creationId xmlns:a16="http://schemas.microsoft.com/office/drawing/2014/main" id="{F71A19DE-CA66-92B5-D9A3-D5473E779E37}"/>
              </a:ext>
            </a:extLst>
          </p:cNvPr>
          <p:cNvSpPr txBox="1"/>
          <p:nvPr/>
        </p:nvSpPr>
        <p:spPr>
          <a:xfrm>
            <a:off x="486439" y="309744"/>
            <a:ext cx="28415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/>
              <a:t>02</a:t>
            </a:r>
            <a:r>
              <a:rPr lang="zh-CN" altLang="en-US" sz="2800" b="1" dirty="0"/>
              <a:t>个人假期准备</a:t>
            </a:r>
            <a:endParaRPr lang="zh-CN" altLang="en-US" sz="28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81264CF-D54E-C52A-27D2-21166B751DF3}"/>
              </a:ext>
            </a:extLst>
          </p:cNvPr>
          <p:cNvSpPr txBox="1"/>
          <p:nvPr/>
        </p:nvSpPr>
        <p:spPr>
          <a:xfrm>
            <a:off x="1045535" y="1618242"/>
            <a:ext cx="10100931" cy="1949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/>
              <a:t>1.</a:t>
            </a:r>
            <a:r>
              <a:rPr lang="zh-CN" altLang="en-US" sz="2800" b="1" dirty="0"/>
              <a:t>阅读了新课标中必修一的有关内容。</a:t>
            </a:r>
            <a:endParaRPr lang="en-US" altLang="zh-CN" sz="2800" b="1" dirty="0"/>
          </a:p>
          <a:p>
            <a:pPr>
              <a:lnSpc>
                <a:spcPct val="150000"/>
              </a:lnSpc>
            </a:pPr>
            <a:r>
              <a:rPr lang="en-US" altLang="zh-CN" sz="2800" b="1" dirty="0"/>
              <a:t>2.</a:t>
            </a:r>
            <a:r>
              <a:rPr lang="zh-CN" altLang="en-US" sz="2800" b="1" dirty="0"/>
              <a:t>通读必修一教材，精读必修一前两章教材。</a:t>
            </a:r>
            <a:endParaRPr lang="en-US" altLang="zh-CN" sz="2800" b="1" dirty="0"/>
          </a:p>
          <a:p>
            <a:pPr>
              <a:lnSpc>
                <a:spcPct val="150000"/>
              </a:lnSpc>
            </a:pPr>
            <a:r>
              <a:rPr lang="en-US" altLang="zh-CN" sz="2800" b="1" dirty="0"/>
              <a:t>3.</a:t>
            </a:r>
            <a:r>
              <a:rPr lang="zh-CN" altLang="en-US" sz="2800" b="1" dirty="0"/>
              <a:t>准备了必修一前两章的电子教案。</a:t>
            </a:r>
            <a:endParaRPr lang="en-US" altLang="zh-CN" sz="2800" b="1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3D80882-A7B9-BF9A-87C4-7B4AFC0EEEA2}"/>
              </a:ext>
            </a:extLst>
          </p:cNvPr>
          <p:cNvSpPr txBox="1"/>
          <p:nvPr/>
        </p:nvSpPr>
        <p:spPr>
          <a:xfrm>
            <a:off x="1045534" y="1095022"/>
            <a:ext cx="3364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课标</a:t>
            </a:r>
            <a:r>
              <a:rPr lang="en-US" altLang="zh-CN" sz="2800" b="1" dirty="0">
                <a:solidFill>
                  <a:srgbClr val="FF0000"/>
                </a:solidFill>
              </a:rPr>
              <a:t>/</a:t>
            </a:r>
            <a:r>
              <a:rPr lang="zh-CN" altLang="en-US" sz="2800" b="1" dirty="0">
                <a:solidFill>
                  <a:srgbClr val="FF0000"/>
                </a:solidFill>
              </a:rPr>
              <a:t>教材</a:t>
            </a:r>
            <a:r>
              <a:rPr lang="en-US" altLang="zh-CN" sz="2800" b="1" dirty="0">
                <a:solidFill>
                  <a:srgbClr val="FF0000"/>
                </a:solidFill>
              </a:rPr>
              <a:t>/</a:t>
            </a:r>
            <a:r>
              <a:rPr lang="zh-CN" altLang="en-US" sz="2800" b="1" dirty="0">
                <a:solidFill>
                  <a:srgbClr val="FF0000"/>
                </a:solidFill>
              </a:rPr>
              <a:t>教案</a:t>
            </a:r>
          </a:p>
        </p:txBody>
      </p:sp>
    </p:spTree>
    <p:extLst>
      <p:ext uri="{BB962C8B-B14F-4D97-AF65-F5344CB8AC3E}">
        <p14:creationId xmlns:p14="http://schemas.microsoft.com/office/powerpoint/2010/main" val="1479174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55B9F89B-1680-2D07-2D50-AC58BC1D5C9B}"/>
              </a:ext>
            </a:extLst>
          </p:cNvPr>
          <p:cNvCxnSpPr>
            <a:cxnSpLocks/>
          </p:cNvCxnSpPr>
          <p:nvPr/>
        </p:nvCxnSpPr>
        <p:spPr>
          <a:xfrm flipV="1">
            <a:off x="355600" y="842824"/>
            <a:ext cx="11328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>
            <a:extLst>
              <a:ext uri="{FF2B5EF4-FFF2-40B4-BE49-F238E27FC236}">
                <a16:creationId xmlns:a16="http://schemas.microsoft.com/office/drawing/2014/main" id="{24BD6D1C-D7D7-631D-9678-7B308DFC4F6B}"/>
              </a:ext>
            </a:extLst>
          </p:cNvPr>
          <p:cNvSpPr txBox="1"/>
          <p:nvPr/>
        </p:nvSpPr>
        <p:spPr>
          <a:xfrm>
            <a:off x="486438" y="309744"/>
            <a:ext cx="24800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/>
              <a:t>03</a:t>
            </a:r>
            <a:r>
              <a:rPr lang="zh-CN" altLang="en-US" sz="2800" b="1" dirty="0"/>
              <a:t>本学年规划</a:t>
            </a:r>
            <a:endParaRPr lang="zh-CN" altLang="en-US" sz="28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333A4A7-74BF-921C-8981-12947C4111C0}"/>
              </a:ext>
            </a:extLst>
          </p:cNvPr>
          <p:cNvSpPr txBox="1"/>
          <p:nvPr/>
        </p:nvSpPr>
        <p:spPr>
          <a:xfrm>
            <a:off x="701749" y="1127051"/>
            <a:ext cx="3678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努力钻研课堂教学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18D42871-9BB7-9247-CB2C-D6C5E9DEA906}"/>
              </a:ext>
            </a:extLst>
          </p:cNvPr>
          <p:cNvSpPr txBox="1"/>
          <p:nvPr/>
        </p:nvSpPr>
        <p:spPr>
          <a:xfrm>
            <a:off x="701748" y="1810263"/>
            <a:ext cx="10621925" cy="1949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/>
              <a:t>1.</a:t>
            </a:r>
            <a:r>
              <a:rPr lang="zh-CN" altLang="en-US" sz="2800" b="1" dirty="0"/>
              <a:t>提升自己的教学能力，把学生教会、教好</a:t>
            </a:r>
            <a:endParaRPr lang="en-US" altLang="zh-CN" sz="2800" b="1" dirty="0"/>
          </a:p>
          <a:p>
            <a:pPr>
              <a:lnSpc>
                <a:spcPct val="150000"/>
              </a:lnSpc>
            </a:pPr>
            <a:r>
              <a:rPr lang="en-US" altLang="zh-CN" sz="2800" b="1" dirty="0"/>
              <a:t>2.</a:t>
            </a:r>
            <a:r>
              <a:rPr lang="zh-CN" altLang="en-US" sz="2800" b="1" dirty="0"/>
              <a:t>结合教学中的实际问题，提高自己的教育理论</a:t>
            </a:r>
            <a:endParaRPr lang="en-US" altLang="zh-CN" sz="2800" b="1" dirty="0"/>
          </a:p>
          <a:p>
            <a:pPr>
              <a:lnSpc>
                <a:spcPct val="150000"/>
              </a:lnSpc>
            </a:pPr>
            <a:r>
              <a:rPr lang="en-US" altLang="zh-CN" sz="2800" b="1" dirty="0"/>
              <a:t>3.</a:t>
            </a:r>
            <a:r>
              <a:rPr lang="zh-CN" altLang="en-US" sz="2800" b="1" dirty="0"/>
              <a:t>能够完成一场令自己满意的校级公开课</a:t>
            </a:r>
            <a:endParaRPr lang="en-US" altLang="zh-CN" sz="2800" b="1" dirty="0"/>
          </a:p>
        </p:txBody>
      </p:sp>
    </p:spTree>
    <p:extLst>
      <p:ext uri="{BB962C8B-B14F-4D97-AF65-F5344CB8AC3E}">
        <p14:creationId xmlns:p14="http://schemas.microsoft.com/office/powerpoint/2010/main" val="1969719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9D189022-24D8-3F4A-6DA8-46D08622C10D}"/>
              </a:ext>
            </a:extLst>
          </p:cNvPr>
          <p:cNvCxnSpPr>
            <a:cxnSpLocks/>
          </p:cNvCxnSpPr>
          <p:nvPr/>
        </p:nvCxnSpPr>
        <p:spPr>
          <a:xfrm flipV="1">
            <a:off x="355600" y="842824"/>
            <a:ext cx="11328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5341CC47-13B8-ECDE-3777-86C4EA9584F7}"/>
              </a:ext>
            </a:extLst>
          </p:cNvPr>
          <p:cNvSpPr txBox="1"/>
          <p:nvPr/>
        </p:nvSpPr>
        <p:spPr>
          <a:xfrm>
            <a:off x="355600" y="319604"/>
            <a:ext cx="60977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04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制定相应措施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663C698-EFDC-EB20-A1FE-CF63C1C56C98}"/>
              </a:ext>
            </a:extLst>
          </p:cNvPr>
          <p:cNvSpPr txBox="1"/>
          <p:nvPr/>
        </p:nvSpPr>
        <p:spPr>
          <a:xfrm>
            <a:off x="599624" y="1270787"/>
            <a:ext cx="10735340" cy="1303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</a:rPr>
              <a:t>理论知识</a:t>
            </a:r>
            <a:r>
              <a:rPr lang="zh-CN" altLang="en-US" sz="2800" b="1" dirty="0"/>
              <a:t>：时刻了解物理学的最新研究进展，丰富自己的专业知识；</a:t>
            </a:r>
            <a:endParaRPr lang="en-US" altLang="zh-CN" sz="2800" b="1" dirty="0"/>
          </a:p>
          <a:p>
            <a:pPr>
              <a:lnSpc>
                <a:spcPct val="150000"/>
              </a:lnSpc>
            </a:pPr>
            <a:r>
              <a:rPr lang="en-US" altLang="zh-CN" sz="2800" b="1" dirty="0"/>
              <a:t>                    </a:t>
            </a:r>
            <a:r>
              <a:rPr lang="zh-CN" altLang="en-US" sz="2800" b="1" dirty="0"/>
              <a:t>时刻关注创新的教学观念、教学理论，并学以致用，把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603078E-8783-5105-E166-E83814EF39C0}"/>
              </a:ext>
            </a:extLst>
          </p:cNvPr>
          <p:cNvSpPr txBox="1"/>
          <p:nvPr/>
        </p:nvSpPr>
        <p:spPr>
          <a:xfrm>
            <a:off x="2358426" y="2471777"/>
            <a:ext cx="6097772" cy="6568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/>
                <a:cs typeface="+mn-cs"/>
              </a:rPr>
              <a:t>它运用到实际教学活动中。</a:t>
            </a:r>
            <a:endParaRPr lang="zh-CN" altLang="en-US" b="1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C7258187-D8AE-4572-4A81-9674E20C8C06}"/>
              </a:ext>
            </a:extLst>
          </p:cNvPr>
          <p:cNvSpPr txBox="1"/>
          <p:nvPr/>
        </p:nvSpPr>
        <p:spPr>
          <a:xfrm>
            <a:off x="599624" y="3209430"/>
            <a:ext cx="10735340" cy="1949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</a:rPr>
              <a:t>教学能力</a:t>
            </a:r>
            <a:r>
              <a:rPr lang="zh-CN" altLang="en-US" sz="2800" b="1" dirty="0"/>
              <a:t>：认真钻研教材与新课标，提升自己的教学能力；</a:t>
            </a:r>
            <a:endParaRPr lang="en-US" altLang="zh-CN" sz="2800" b="1" dirty="0"/>
          </a:p>
          <a:p>
            <a:pPr>
              <a:lnSpc>
                <a:spcPct val="150000"/>
              </a:lnSpc>
            </a:pPr>
            <a:r>
              <a:rPr lang="en-US" altLang="zh-CN" sz="2800" b="1" dirty="0"/>
              <a:t>                    </a:t>
            </a:r>
            <a:r>
              <a:rPr lang="zh-CN" altLang="en-US" sz="2800" b="1" dirty="0"/>
              <a:t>多向有经验的优秀前辈请教，争取每上一节新课前都能</a:t>
            </a:r>
            <a:endParaRPr lang="en-US" altLang="zh-CN" sz="2800" b="1" dirty="0"/>
          </a:p>
          <a:p>
            <a:pPr>
              <a:lnSpc>
                <a:spcPct val="150000"/>
              </a:lnSpc>
            </a:pPr>
            <a:r>
              <a:rPr lang="en-US" altLang="zh-CN" sz="2800" b="1" dirty="0"/>
              <a:t>           </a:t>
            </a:r>
            <a:r>
              <a:rPr lang="zh-CN" altLang="en-US" sz="2800" b="1" dirty="0"/>
              <a:t>         先听优秀前辈的课。</a:t>
            </a:r>
          </a:p>
        </p:txBody>
      </p:sp>
    </p:spTree>
    <p:extLst>
      <p:ext uri="{BB962C8B-B14F-4D97-AF65-F5344CB8AC3E}">
        <p14:creationId xmlns:p14="http://schemas.microsoft.com/office/powerpoint/2010/main" val="1135218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D5289BB3-2873-9E52-7BF7-2C4A475C6C63}"/>
              </a:ext>
            </a:extLst>
          </p:cNvPr>
          <p:cNvSpPr txBox="1"/>
          <p:nvPr/>
        </p:nvSpPr>
        <p:spPr>
          <a:xfrm>
            <a:off x="4770917" y="3148364"/>
            <a:ext cx="26501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/>
              <a:t>谢谢观看！</a:t>
            </a:r>
          </a:p>
        </p:txBody>
      </p:sp>
    </p:spTree>
    <p:extLst>
      <p:ext uri="{BB962C8B-B14F-4D97-AF65-F5344CB8AC3E}">
        <p14:creationId xmlns:p14="http://schemas.microsoft.com/office/powerpoint/2010/main" val="572755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6">
      <a:majorFont>
        <a:latin typeface="Times New Roman"/>
        <a:ea typeface="黑体"/>
        <a:cs typeface=""/>
      </a:majorFont>
      <a:minorFont>
        <a:latin typeface="Times New Roman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367</Words>
  <Application>Microsoft Office PowerPoint</Application>
  <PresentationFormat>宽屏</PresentationFormat>
  <Paragraphs>48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张 金月</dc:creator>
  <cp:lastModifiedBy>张 金月</cp:lastModifiedBy>
  <cp:revision>4</cp:revision>
  <dcterms:created xsi:type="dcterms:W3CDTF">2022-08-24T07:34:11Z</dcterms:created>
  <dcterms:modified xsi:type="dcterms:W3CDTF">2022-08-27T13:00:07Z</dcterms:modified>
</cp:coreProperties>
</file>