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123" r:id="rId3"/>
    <p:sldId id="2153" r:id="rId4"/>
    <p:sldId id="2146" r:id="rId5"/>
    <p:sldId id="2155" r:id="rId6"/>
    <p:sldId id="2154" r:id="rId7"/>
    <p:sldId id="2157" r:id="rId8"/>
    <p:sldId id="2135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D63"/>
    <a:srgbClr val="435C77"/>
    <a:srgbClr val="3C52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9"/>
    <p:restoredTop sz="94655"/>
  </p:normalViewPr>
  <p:slideViewPr>
    <p:cSldViewPr snapToGrid="0">
      <p:cViewPr varScale="1">
        <p:scale>
          <a:sx n="76" d="100"/>
          <a:sy n="76" d="100"/>
        </p:scale>
        <p:origin x="8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E3488-600C-48B6-953D-A312D20A41F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C090-1D11-44F3-AF8F-F6F93BF0AA7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AD53D-8A36-4298-8A68-41675434C2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A7D43-4CEA-4845-B182-C2102615214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/>
          <p:cNvSpPr/>
          <p:nvPr/>
        </p:nvSpPr>
        <p:spPr>
          <a:xfrm rot="2700000">
            <a:off x="4729779" y="-359874"/>
            <a:ext cx="7511244" cy="7318723"/>
          </a:xfrm>
          <a:prstGeom prst="round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4" name="矩形: 圆角 6"/>
          <p:cNvSpPr/>
          <p:nvPr/>
        </p:nvSpPr>
        <p:spPr>
          <a:xfrm rot="2700000">
            <a:off x="-2804729" y="566645"/>
            <a:ext cx="5609457" cy="54656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矩形: 圆角 6"/>
          <p:cNvSpPr/>
          <p:nvPr/>
        </p:nvSpPr>
        <p:spPr>
          <a:xfrm rot="2700000">
            <a:off x="10719226" y="-602045"/>
            <a:ext cx="2027189" cy="19752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98950" y="2037715"/>
            <a:ext cx="814324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20000"/>
              </a:lnSpc>
            </a:pPr>
            <a:r>
              <a:rPr lang="zh-CN" altLang="en-US" sz="4000" b="1" dirty="0">
                <a:solidFill>
                  <a:srgbClr val="40404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思源黑体" panose="020B0500000000000000" pitchFamily="34" charset="-122"/>
              </a:rPr>
              <a:t>凝</a:t>
            </a:r>
            <a:r>
              <a:rPr lang="en-US" altLang="zh-CN" sz="4000" b="1" dirty="0">
                <a:solidFill>
                  <a:srgbClr val="40404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思源黑体" panose="020B0500000000000000" pitchFamily="34" charset="-122"/>
              </a:rPr>
              <a:t>“</a:t>
            </a:r>
            <a:r>
              <a:rPr lang="zh-CN" altLang="en-US" sz="4000" b="1" dirty="0">
                <a:solidFill>
                  <a:srgbClr val="40404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思源黑体" panose="020B0500000000000000" pitchFamily="34" charset="-122"/>
              </a:rPr>
              <a:t>新</a:t>
            </a:r>
            <a:r>
              <a:rPr lang="en-US" altLang="zh-CN" sz="4000" b="1" dirty="0">
                <a:solidFill>
                  <a:srgbClr val="40404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思源黑体" panose="020B0500000000000000" pitchFamily="34" charset="-122"/>
              </a:rPr>
              <a:t>”</a:t>
            </a:r>
            <a:r>
              <a:rPr lang="zh-CN" altLang="en-US" sz="4000" b="1" dirty="0">
                <a:solidFill>
                  <a:srgbClr val="40404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思源黑体" panose="020B0500000000000000" pitchFamily="34" charset="-122"/>
              </a:rPr>
              <a:t>细规划，扬帆新征程</a:t>
            </a:r>
            <a:endParaRPr lang="zh-CN" altLang="en-US" sz="4000" b="1" dirty="0">
              <a:solidFill>
                <a:srgbClr val="40404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310245" y="4752975"/>
            <a:ext cx="3232785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zh-CN" altLang="en-US" sz="2800">
                <a:solidFill>
                  <a:srgbClr val="435C77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汇报人：李晓馥</a:t>
            </a:r>
            <a:endParaRPr lang="zh-CN" altLang="en-US" sz="2800">
              <a:solidFill>
                <a:srgbClr val="435C77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/>
          <p:cNvSpPr/>
          <p:nvPr/>
        </p:nvSpPr>
        <p:spPr bwMode="auto">
          <a:xfrm>
            <a:off x="7451" y="5415562"/>
            <a:ext cx="1771761" cy="144809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8" name="Freeform 5"/>
          <p:cNvSpPr/>
          <p:nvPr/>
        </p:nvSpPr>
        <p:spPr bwMode="auto">
          <a:xfrm rot="10800000">
            <a:off x="9521360" y="-2"/>
            <a:ext cx="2670637" cy="218276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65" name="Rectangle 6"/>
          <p:cNvSpPr/>
          <p:nvPr/>
        </p:nvSpPr>
        <p:spPr>
          <a:xfrm>
            <a:off x="0" y="6525260"/>
            <a:ext cx="12192000" cy="332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24195" y="4695825"/>
            <a:ext cx="5509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北京理工大学</a:t>
            </a:r>
            <a:r>
              <a:rPr lang="en-US" altLang="zh-CN" sz="32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   </a:t>
            </a:r>
            <a:r>
              <a:rPr lang="zh-CN" altLang="en-US" sz="32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心理健康教育</a:t>
            </a:r>
            <a:endParaRPr lang="zh-CN" altLang="en-US" sz="32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pic>
        <p:nvPicPr>
          <p:cNvPr id="4" name="图片 3" descr="微信图片_202208272057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3405" y="1458595"/>
            <a:ext cx="2782570" cy="3820795"/>
          </a:xfrm>
          <a:prstGeom prst="rect">
            <a:avLst/>
          </a:prstGeom>
        </p:spPr>
      </p:pic>
      <p:grpSp>
        <p:nvGrpSpPr>
          <p:cNvPr id="5" name="Group 8"/>
          <p:cNvGrpSpPr/>
          <p:nvPr/>
        </p:nvGrpSpPr>
        <p:grpSpPr>
          <a:xfrm>
            <a:off x="0" y="658486"/>
            <a:ext cx="12192000" cy="6199514"/>
            <a:chOff x="0" y="658486"/>
            <a:chExt cx="12192000" cy="6199514"/>
          </a:xfrm>
        </p:grpSpPr>
        <p:sp>
          <p:nvSpPr>
            <p:cNvPr id="6" name="矩形: 圆角 6"/>
            <p:cNvSpPr/>
            <p:nvPr/>
          </p:nvSpPr>
          <p:spPr>
            <a:xfrm rot="2700000">
              <a:off x="600435" y="661538"/>
              <a:ext cx="238178" cy="23207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>
                <a:lnSpc>
                  <a:spcPct val="150000"/>
                </a:lnSpc>
              </a:pPr>
              <a:endParaRPr lang="zh-CN" altLang="en-US">
                <a:solidFill>
                  <a:schemeClr val="tx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6525480"/>
              <a:ext cx="12192000" cy="332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id-ID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298575" y="483870"/>
            <a:ext cx="43141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一个简短的自我介绍</a:t>
            </a:r>
            <a:endParaRPr lang="zh-CN" altLang="en-US" sz="36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24195" y="3683635"/>
            <a:ext cx="5509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平和路校区高一年级心理老师</a:t>
            </a:r>
            <a:endParaRPr lang="zh-CN" altLang="en-US" sz="32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24195" y="2640965"/>
            <a:ext cx="5509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李晓馥</a:t>
            </a:r>
            <a:endParaRPr lang="zh-CN" altLang="en-US" sz="32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9" grpId="0"/>
      <p:bldP spid="9" grpId="1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/>
          <p:cNvSpPr/>
          <p:nvPr/>
        </p:nvSpPr>
        <p:spPr bwMode="auto">
          <a:xfrm>
            <a:off x="7451" y="5415562"/>
            <a:ext cx="1771761" cy="144809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8" name="Freeform 5"/>
          <p:cNvSpPr/>
          <p:nvPr/>
        </p:nvSpPr>
        <p:spPr bwMode="auto">
          <a:xfrm rot="10800000">
            <a:off x="9521360" y="-2"/>
            <a:ext cx="2670637" cy="218276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62" name="Group 8"/>
          <p:cNvGrpSpPr/>
          <p:nvPr/>
        </p:nvGrpSpPr>
        <p:grpSpPr>
          <a:xfrm>
            <a:off x="0" y="658486"/>
            <a:ext cx="12192000" cy="6199514"/>
            <a:chOff x="0" y="658486"/>
            <a:chExt cx="12192000" cy="6199514"/>
          </a:xfrm>
        </p:grpSpPr>
        <p:sp>
          <p:nvSpPr>
            <p:cNvPr id="63" name="矩形: 圆角 6"/>
            <p:cNvSpPr/>
            <p:nvPr/>
          </p:nvSpPr>
          <p:spPr>
            <a:xfrm rot="2700000">
              <a:off x="600435" y="661538"/>
              <a:ext cx="238178" cy="23207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solidFill>
                  <a:schemeClr val="tx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65" name="Rectangle 6"/>
            <p:cNvSpPr/>
            <p:nvPr/>
          </p:nvSpPr>
          <p:spPr>
            <a:xfrm>
              <a:off x="0" y="6525480"/>
              <a:ext cx="12192000" cy="332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298575" y="483870"/>
            <a:ext cx="68262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我为什么选择成为一名心理老师？</a:t>
            </a:r>
            <a:endParaRPr lang="zh-CN" altLang="en-US" sz="36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87195" y="1853565"/>
            <a:ext cx="881824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我意识到，我带给学生的，可能不只是那些能够换取分数的知识，还可以带给他们</a:t>
            </a:r>
            <a:r>
              <a:rPr lang="zh-CN" altLang="en-US" sz="2800" b="1" i="1" u="sng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持续不断的成长力量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。这是我对</a:t>
            </a:r>
            <a:r>
              <a:rPr lang="zh-CN" altLang="en-US" sz="2800" b="1" i="1" u="sng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“成为一名老师的意义”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最朴素的理解。于是，带着这一份向往，我选择了成为一名心理教师。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/>
          <p:cNvSpPr/>
          <p:nvPr/>
        </p:nvSpPr>
        <p:spPr bwMode="auto">
          <a:xfrm>
            <a:off x="7451" y="5415562"/>
            <a:ext cx="1771761" cy="144809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8" name="Freeform 5"/>
          <p:cNvSpPr/>
          <p:nvPr/>
        </p:nvSpPr>
        <p:spPr bwMode="auto">
          <a:xfrm rot="10800000">
            <a:off x="9521360" y="-2"/>
            <a:ext cx="2670637" cy="218276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62" name="Group 8"/>
          <p:cNvGrpSpPr/>
          <p:nvPr/>
        </p:nvGrpSpPr>
        <p:grpSpPr>
          <a:xfrm>
            <a:off x="0" y="658486"/>
            <a:ext cx="12192000" cy="6199514"/>
            <a:chOff x="0" y="658486"/>
            <a:chExt cx="12192000" cy="6199514"/>
          </a:xfrm>
        </p:grpSpPr>
        <p:sp>
          <p:nvSpPr>
            <p:cNvPr id="63" name="矩形: 圆角 6"/>
            <p:cNvSpPr/>
            <p:nvPr/>
          </p:nvSpPr>
          <p:spPr>
            <a:xfrm rot="2700000">
              <a:off x="600435" y="661538"/>
              <a:ext cx="238178" cy="23207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solidFill>
                  <a:schemeClr val="tx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65" name="Rectangle 6"/>
            <p:cNvSpPr/>
            <p:nvPr/>
          </p:nvSpPr>
          <p:spPr>
            <a:xfrm>
              <a:off x="0" y="6525480"/>
              <a:ext cx="12192000" cy="332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298575" y="483870"/>
            <a:ext cx="68262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职前准备</a:t>
            </a:r>
            <a:endParaRPr lang="zh-CN" altLang="en-US" sz="36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3070" y="1511300"/>
            <a:ext cx="2061845" cy="3209925"/>
          </a:xfrm>
          <a:prstGeom prst="rect">
            <a:avLst/>
          </a:prstGeom>
        </p:spPr>
      </p:pic>
      <p:pic>
        <p:nvPicPr>
          <p:cNvPr id="4" name="图片 3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360" y="1511300"/>
            <a:ext cx="2475230" cy="3209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62735" y="5284470"/>
            <a:ext cx="2589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高一教材和教参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801235" y="5284470"/>
            <a:ext cx="2589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阅读专业书籍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724775" y="5393055"/>
            <a:ext cx="2891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Hiheart</a:t>
            </a: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心育社群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13" name="图片 12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0675" y="1511300"/>
            <a:ext cx="2172335" cy="3209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/>
          <p:cNvSpPr/>
          <p:nvPr/>
        </p:nvSpPr>
        <p:spPr bwMode="auto">
          <a:xfrm>
            <a:off x="7451" y="5415562"/>
            <a:ext cx="1771761" cy="144809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8" name="Freeform 5"/>
          <p:cNvSpPr/>
          <p:nvPr/>
        </p:nvSpPr>
        <p:spPr bwMode="auto">
          <a:xfrm rot="10800000">
            <a:off x="9521360" y="-2"/>
            <a:ext cx="2670637" cy="218276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62" name="Group 8"/>
          <p:cNvGrpSpPr/>
          <p:nvPr/>
        </p:nvGrpSpPr>
        <p:grpSpPr>
          <a:xfrm>
            <a:off x="0" y="658486"/>
            <a:ext cx="12192000" cy="6199514"/>
            <a:chOff x="0" y="658486"/>
            <a:chExt cx="12192000" cy="6199514"/>
          </a:xfrm>
        </p:grpSpPr>
        <p:sp>
          <p:nvSpPr>
            <p:cNvPr id="63" name="矩形: 圆角 6"/>
            <p:cNvSpPr/>
            <p:nvPr/>
          </p:nvSpPr>
          <p:spPr>
            <a:xfrm rot="2700000">
              <a:off x="600435" y="661538"/>
              <a:ext cx="238178" cy="23207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solidFill>
                  <a:schemeClr val="tx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65" name="Rectangle 6"/>
            <p:cNvSpPr/>
            <p:nvPr/>
          </p:nvSpPr>
          <p:spPr>
            <a:xfrm>
              <a:off x="0" y="6525480"/>
              <a:ext cx="12192000" cy="332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298575" y="483870"/>
            <a:ext cx="68262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本学年规划</a:t>
            </a:r>
            <a:endParaRPr lang="zh-CN" altLang="en-US" sz="36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87170" y="1532890"/>
            <a:ext cx="25895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384D63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心理活动课</a:t>
            </a:r>
            <a:endParaRPr lang="zh-CN" altLang="en-US" sz="3200" b="1">
              <a:solidFill>
                <a:srgbClr val="384D63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553585" y="1225550"/>
            <a:ext cx="45745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充分备课，学习优质课；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反思改进教学设计；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543425" y="1248410"/>
            <a:ext cx="5530215" cy="1207135"/>
          </a:xfrm>
          <a:prstGeom prst="round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右箭头 19"/>
          <p:cNvSpPr/>
          <p:nvPr/>
        </p:nvSpPr>
        <p:spPr>
          <a:xfrm>
            <a:off x="3693160" y="1657985"/>
            <a:ext cx="819150" cy="355600"/>
          </a:xfrm>
          <a:prstGeom prst="rightArrow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487170" y="2642870"/>
            <a:ext cx="204025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384D63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个体辅导</a:t>
            </a:r>
            <a:endParaRPr lang="zh-CN" altLang="en-US" sz="3200" b="1">
              <a:solidFill>
                <a:srgbClr val="384D63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>
                <a:solidFill>
                  <a:srgbClr val="384D63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团体辅导</a:t>
            </a:r>
            <a:endParaRPr lang="zh-CN" altLang="en-US" sz="3200" b="1">
              <a:solidFill>
                <a:srgbClr val="384D63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533265" y="2574925"/>
            <a:ext cx="554101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参加系统培训，学习咨询技术；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加强实践（良好师生关系；志愿活动）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4523105" y="2597785"/>
            <a:ext cx="5551170" cy="1207135"/>
          </a:xfrm>
          <a:prstGeom prst="round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右箭头 23"/>
          <p:cNvSpPr/>
          <p:nvPr/>
        </p:nvSpPr>
        <p:spPr>
          <a:xfrm>
            <a:off x="3307080" y="3007360"/>
            <a:ext cx="1184910" cy="355600"/>
          </a:xfrm>
          <a:prstGeom prst="rightArrow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1487170" y="4050665"/>
            <a:ext cx="28054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384D63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学校常规</a:t>
            </a:r>
            <a:endParaRPr lang="zh-CN" altLang="en-US" sz="3200" b="1">
              <a:solidFill>
                <a:srgbClr val="384D63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>
                <a:solidFill>
                  <a:srgbClr val="384D63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心理工作</a:t>
            </a:r>
            <a:endParaRPr lang="zh-CN" altLang="en-US" sz="3200" b="1">
              <a:solidFill>
                <a:srgbClr val="384D63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558665" y="3943350"/>
            <a:ext cx="58864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学生档案、心理筛查普测、讲座、活动</a:t>
            </a:r>
            <a:r>
              <a:rPr lang="en-US" altLang="zh-CN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…</a:t>
            </a:r>
            <a:endParaRPr lang="en-US" altLang="zh-CN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请教经验、积极准备、总结反思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4548505" y="3966210"/>
            <a:ext cx="5530215" cy="1207135"/>
          </a:xfrm>
          <a:prstGeom prst="round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右箭头 27"/>
          <p:cNvSpPr/>
          <p:nvPr/>
        </p:nvSpPr>
        <p:spPr>
          <a:xfrm>
            <a:off x="3306445" y="4375785"/>
            <a:ext cx="1210945" cy="355600"/>
          </a:xfrm>
          <a:prstGeom prst="rightArrow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1502410" y="5396865"/>
            <a:ext cx="28054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384D63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科研教研</a:t>
            </a:r>
            <a:endParaRPr lang="zh-CN" altLang="en-US" sz="3200" b="1">
              <a:solidFill>
                <a:srgbClr val="384D63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573905" y="5289550"/>
            <a:ext cx="58864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384D63"/>
                </a:solidFill>
                <a:latin typeface="楷体" panose="02010609060101010101" charset="-122"/>
                <a:ea typeface="楷体" panose="02010609060101010101" charset="-122"/>
              </a:rPr>
              <a:t>暂定为学生心理健康某方面的调研报告</a:t>
            </a:r>
            <a:endParaRPr lang="zh-CN" altLang="en-US" sz="2400">
              <a:solidFill>
                <a:srgbClr val="384D63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4563745" y="5312410"/>
            <a:ext cx="5530215" cy="819785"/>
          </a:xfrm>
          <a:prstGeom prst="round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右箭头 31"/>
          <p:cNvSpPr/>
          <p:nvPr/>
        </p:nvSpPr>
        <p:spPr>
          <a:xfrm>
            <a:off x="3321685" y="5528945"/>
            <a:ext cx="1210945" cy="355600"/>
          </a:xfrm>
          <a:prstGeom prst="rightArrow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 animBg="1"/>
      <p:bldP spid="20" grpId="0" animBg="1"/>
      <p:bldP spid="6" grpId="1"/>
      <p:bldP spid="18" grpId="1"/>
      <p:bldP spid="19" grpId="1" animBg="1"/>
      <p:bldP spid="20" grpId="1" animBg="1"/>
      <p:bldP spid="21" grpId="0"/>
      <p:bldP spid="22" grpId="0"/>
      <p:bldP spid="23" grpId="0" animBg="1"/>
      <p:bldP spid="24" grpId="0" animBg="1"/>
      <p:bldP spid="21" grpId="1"/>
      <p:bldP spid="22" grpId="1"/>
      <p:bldP spid="23" grpId="1" animBg="1"/>
      <p:bldP spid="24" grpId="1" animBg="1"/>
      <p:bldP spid="25" grpId="0"/>
      <p:bldP spid="26" grpId="0"/>
      <p:bldP spid="27" grpId="0" animBg="1"/>
      <p:bldP spid="28" grpId="0" animBg="1"/>
      <p:bldP spid="25" grpId="1"/>
      <p:bldP spid="26" grpId="1"/>
      <p:bldP spid="27" grpId="1" animBg="1"/>
      <p:bldP spid="28" grpId="1" animBg="1"/>
      <p:bldP spid="29" grpId="0"/>
      <p:bldP spid="30" grpId="0"/>
      <p:bldP spid="31" grpId="0" animBg="1"/>
      <p:bldP spid="32" grpId="0" bldLvl="0" animBg="1"/>
      <p:bldP spid="29" grpId="1"/>
      <p:bldP spid="30" grpId="1"/>
      <p:bldP spid="31" grpId="1" animBg="1"/>
      <p:bldP spid="3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/>
          <p:cNvSpPr/>
          <p:nvPr/>
        </p:nvSpPr>
        <p:spPr bwMode="auto">
          <a:xfrm>
            <a:off x="7451" y="5415562"/>
            <a:ext cx="1771761" cy="144809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8" name="Freeform 5"/>
          <p:cNvSpPr/>
          <p:nvPr/>
        </p:nvSpPr>
        <p:spPr bwMode="auto">
          <a:xfrm rot="10800000">
            <a:off x="9521360" y="-2"/>
            <a:ext cx="2670637" cy="2182769"/>
          </a:xfrm>
          <a:custGeom>
            <a:avLst/>
            <a:gdLst>
              <a:gd name="T0" fmla="*/ 986 w 2279"/>
              <a:gd name="T1" fmla="*/ 83 h 1865"/>
              <a:gd name="T2" fmla="*/ 825 w 2279"/>
              <a:gd name="T3" fmla="*/ 0 h 1865"/>
              <a:gd name="T4" fmla="*/ 824 w 2279"/>
              <a:gd name="T5" fmla="*/ 0 h 1865"/>
              <a:gd name="T6" fmla="*/ 663 w 2279"/>
              <a:gd name="T7" fmla="*/ 82 h 1865"/>
              <a:gd name="T8" fmla="*/ 0 w 2279"/>
              <a:gd name="T9" fmla="*/ 987 h 1865"/>
              <a:gd name="T10" fmla="*/ 0 w 2279"/>
              <a:gd name="T11" fmla="*/ 1664 h 1865"/>
              <a:gd name="T12" fmla="*/ 823 w 2279"/>
              <a:gd name="T13" fmla="*/ 540 h 1865"/>
              <a:gd name="T14" fmla="*/ 1785 w 2279"/>
              <a:gd name="T15" fmla="*/ 1865 h 1865"/>
              <a:gd name="T16" fmla="*/ 2279 w 2279"/>
              <a:gd name="T17" fmla="*/ 1865 h 1865"/>
              <a:gd name="T18" fmla="*/ 986 w 2279"/>
              <a:gd name="T19" fmla="*/ 83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79" h="1865">
                <a:moveTo>
                  <a:pt x="986" y="83"/>
                </a:moveTo>
                <a:cubicBezTo>
                  <a:pt x="949" y="31"/>
                  <a:pt x="889" y="0"/>
                  <a:pt x="825" y="0"/>
                </a:cubicBezTo>
                <a:cubicBezTo>
                  <a:pt x="825" y="0"/>
                  <a:pt x="824" y="0"/>
                  <a:pt x="824" y="0"/>
                </a:cubicBezTo>
                <a:cubicBezTo>
                  <a:pt x="760" y="0"/>
                  <a:pt x="701" y="31"/>
                  <a:pt x="663" y="82"/>
                </a:cubicBezTo>
                <a:cubicBezTo>
                  <a:pt x="0" y="987"/>
                  <a:pt x="0" y="987"/>
                  <a:pt x="0" y="987"/>
                </a:cubicBezTo>
                <a:cubicBezTo>
                  <a:pt x="0" y="1664"/>
                  <a:pt x="0" y="1664"/>
                  <a:pt x="0" y="1664"/>
                </a:cubicBezTo>
                <a:cubicBezTo>
                  <a:pt x="823" y="540"/>
                  <a:pt x="823" y="540"/>
                  <a:pt x="823" y="540"/>
                </a:cubicBezTo>
                <a:cubicBezTo>
                  <a:pt x="1785" y="1865"/>
                  <a:pt x="1785" y="1865"/>
                  <a:pt x="1785" y="1865"/>
                </a:cubicBezTo>
                <a:cubicBezTo>
                  <a:pt x="2279" y="1865"/>
                  <a:pt x="2279" y="1865"/>
                  <a:pt x="2279" y="1865"/>
                </a:cubicBezTo>
                <a:lnTo>
                  <a:pt x="986" y="83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2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grpSp>
        <p:nvGrpSpPr>
          <p:cNvPr id="62" name="Group 8"/>
          <p:cNvGrpSpPr/>
          <p:nvPr/>
        </p:nvGrpSpPr>
        <p:grpSpPr>
          <a:xfrm>
            <a:off x="0" y="658486"/>
            <a:ext cx="12192000" cy="6199514"/>
            <a:chOff x="0" y="658486"/>
            <a:chExt cx="12192000" cy="6199514"/>
          </a:xfrm>
        </p:grpSpPr>
        <p:sp>
          <p:nvSpPr>
            <p:cNvPr id="63" name="矩形: 圆角 6"/>
            <p:cNvSpPr/>
            <p:nvPr/>
          </p:nvSpPr>
          <p:spPr>
            <a:xfrm rot="2700000">
              <a:off x="600435" y="661538"/>
              <a:ext cx="238178" cy="23207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solidFill>
                  <a:schemeClr val="tx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思源黑体" panose="020B0500000000000000" pitchFamily="34" charset="-122"/>
              </a:endParaRPr>
            </a:p>
          </p:txBody>
        </p:sp>
        <p:sp>
          <p:nvSpPr>
            <p:cNvPr id="65" name="Rectangle 6"/>
            <p:cNvSpPr/>
            <p:nvPr/>
          </p:nvSpPr>
          <p:spPr>
            <a:xfrm>
              <a:off x="0" y="6525480"/>
              <a:ext cx="12192000" cy="332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247265" y="2182495"/>
            <a:ext cx="878713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厚积薄发，不断精进专业技能，</a:t>
            </a:r>
            <a:endParaRPr lang="zh-CN" altLang="en-US" sz="36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435C77"/>
                </a:solidFill>
                <a:latin typeface="华文新魏" panose="02010800040101010101" charset="-122"/>
                <a:ea typeface="华文新魏" panose="02010800040101010101" charset="-122"/>
              </a:rPr>
              <a:t>在学生需要我的时候能够顶得上靠得住！</a:t>
            </a:r>
            <a:endParaRPr lang="zh-CN" altLang="en-US" sz="3600">
              <a:solidFill>
                <a:srgbClr val="435C77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6"/>
          <p:cNvSpPr/>
          <p:nvPr/>
        </p:nvSpPr>
        <p:spPr>
          <a:xfrm rot="2700000">
            <a:off x="4739939" y="-359874"/>
            <a:ext cx="7511244" cy="7318723"/>
          </a:xfrm>
          <a:prstGeom prst="round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4" name="矩形: 圆角 6"/>
          <p:cNvSpPr/>
          <p:nvPr/>
        </p:nvSpPr>
        <p:spPr>
          <a:xfrm rot="2700000">
            <a:off x="-2804729" y="566645"/>
            <a:ext cx="5609457" cy="546568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6" name="PA-矩形 3"/>
          <p:cNvSpPr/>
          <p:nvPr>
            <p:custDataLst>
              <p:tags r:id="rId1"/>
            </p:custDataLst>
          </p:nvPr>
        </p:nvSpPr>
        <p:spPr>
          <a:xfrm>
            <a:off x="5167630" y="1800860"/>
            <a:ext cx="5297170" cy="2325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华文新魏" panose="02010800040101010101" charset="-122"/>
                <a:ea typeface="华文新魏" panose="02010800040101010101" charset="-122"/>
                <a:cs typeface="+mn-ea"/>
                <a:sym typeface="思源黑体" panose="020B0500000000000000" pitchFamily="34" charset="-122"/>
              </a:rPr>
              <a:t>谢谢各位老师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latin typeface="华文新魏" panose="02010800040101010101" charset="-122"/>
              <a:ea typeface="华文新魏" panose="02010800040101010101" charset="-122"/>
              <a:cs typeface="+mn-ea"/>
              <a:sym typeface="思源黑体" panose="020B0500000000000000" pitchFamily="34" charset="-122"/>
            </a:endParaRPr>
          </a:p>
          <a:p>
            <a:pPr algn="ctr">
              <a:lnSpc>
                <a:spcPct val="110000"/>
              </a:lnSpc>
            </a:pPr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华文新魏" panose="02010800040101010101" charset="-122"/>
                <a:ea typeface="华文新魏" panose="02010800040101010101" charset="-122"/>
                <a:cs typeface="+mn-ea"/>
                <a:sym typeface="思源黑体" panose="020B0500000000000000" pitchFamily="34" charset="-122"/>
              </a:rPr>
              <a:t>敬请批评指正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latin typeface="华文新魏" panose="02010800040101010101" charset="-122"/>
              <a:ea typeface="华文新魏" panose="02010800040101010101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10" name="矩形: 圆角 6"/>
          <p:cNvSpPr/>
          <p:nvPr/>
        </p:nvSpPr>
        <p:spPr>
          <a:xfrm rot="2700000">
            <a:off x="10719226" y="-602045"/>
            <a:ext cx="2027189" cy="19752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450580" y="5086985"/>
            <a:ext cx="2909570" cy="6076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zh-CN" altLang="en-US" sz="2800">
                <a:solidFill>
                  <a:srgbClr val="435C77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汇报人：李晓馥</a:t>
            </a:r>
            <a:endParaRPr lang="zh-CN" altLang="en-US" sz="2800">
              <a:solidFill>
                <a:srgbClr val="435C77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5.1.1"/>
</p:tagLst>
</file>

<file path=ppt/tags/tag2.xml><?xml version="1.0" encoding="utf-8"?>
<p:tagLst xmlns:p="http://schemas.openxmlformats.org/presentationml/2006/main">
  <p:tag name="COMMONDATA" val="eyJjb3VudCI6MTMsImhkaWQiOiI0NDYwOTMzZjI4NjJkZDY0YzEwNjc3NjEyNGQ2NTk4NCIsInVzZXJDb3VudCI6MTN9"/>
</p:tagLst>
</file>

<file path=ppt/theme/theme1.xml><?xml version="1.0" encoding="utf-8"?>
<a:theme xmlns:a="http://schemas.openxmlformats.org/drawingml/2006/main" name="Office 主题​​">
  <a:themeElements>
    <a:clrScheme name="自定义 4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14457"/>
      </a:accent1>
      <a:accent2>
        <a:srgbClr val="48637F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WPS 演示</Application>
  <PresentationFormat>宽屏</PresentationFormat>
  <Paragraphs>55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思源黑体</vt:lpstr>
      <vt:lpstr>华文新魏</vt:lpstr>
      <vt:lpstr>黑体</vt:lpstr>
      <vt:lpstr>楷体</vt:lpstr>
      <vt:lpstr>微软雅黑</vt:lpstr>
      <vt:lpstr>Arial Unicode MS</vt:lpstr>
      <vt:lpstr>等线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Administrater</dc:creator>
  <cp:lastModifiedBy>lenovo</cp:lastModifiedBy>
  <cp:revision>42</cp:revision>
  <dcterms:created xsi:type="dcterms:W3CDTF">2019-09-29T09:08:00Z</dcterms:created>
  <dcterms:modified xsi:type="dcterms:W3CDTF">2022-08-27T14:00:59Z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2052-11.1.0.12302</vt:lpwstr>
  </property>
  <property fmtid="{D5CDD505-2E9C-101B-9397-08002B2CF9AE}" pid="3" name="KSOTemplateUUID">
    <vt:lpwstr>v1.0_mb_i8acGVeq2ly73e2PUZJpvw==</vt:lpwstr>
  </property>
  <property fmtid="{D5CDD505-2E9C-101B-9397-08002B2CF9AE}" pid="4" name="ICV">
    <vt:lpwstr>1E2963D03F404F0C98119F252953573C</vt:lpwstr>
  </property>
</Properties>
</file>