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2" r:id="rId14"/>
    <p:sldId id="268" r:id="rId15"/>
    <p:sldId id="269" r:id="rId16"/>
    <p:sldId id="270" r:id="rId17"/>
    <p:sldId id="271" r:id="rId18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0" d="100"/>
          <a:sy n="140" d="100"/>
        </p:scale>
        <p:origin x="-804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zh-CN" sz="4400" b="0" strike="noStrike" spc="-1">
                <a:latin typeface="Calibri"/>
              </a:rPr>
              <a:t>单击以移动幻灯片</a:t>
            </a:r>
            <a:endParaRPr lang="en-US" sz="4400" b="0" strike="noStrike" spc="-1"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zh-CN" sz="2000" b="0" strike="noStrike" spc="-1">
                <a:latin typeface="Calibri"/>
              </a:rPr>
              <a:t>点击编辑备注格式</a:t>
            </a:r>
            <a:endParaRPr lang="en-US" sz="2000" b="0" strike="noStrike" spc="-1"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en-US" sz="1400" b="0" strike="noStrike" spc="-1">
                <a:latin typeface="Calibri"/>
              </a:rPr>
              <a:t>&lt;页眉&gt;</a:t>
            </a:r>
          </a:p>
        </p:txBody>
      </p:sp>
      <p:sp>
        <p:nvSpPr>
          <p:cNvPr id="53" name="PlaceHolder 4"/>
          <p:cNvSpPr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r">
              <a:buNone/>
              <a:defRPr lang="en-US" sz="1400" b="0" strike="noStrike" spc="-1">
                <a:latin typeface="Calibri"/>
              </a:defRPr>
            </a:lvl1pPr>
          </a:lstStyle>
          <a:p>
            <a:pPr algn="r">
              <a:buNone/>
            </a:pPr>
            <a:r>
              <a:rPr lang="en-US" sz="1400" b="0" strike="noStrike" spc="-1">
                <a:latin typeface="Calibri"/>
              </a:rPr>
              <a:t>&lt;日期/时间&gt;</a:t>
            </a:r>
          </a:p>
        </p:txBody>
      </p:sp>
      <p:sp>
        <p:nvSpPr>
          <p:cNvPr id="54" name="PlaceHolder 5"/>
          <p:cNvSpPr>
            <a:spLocks noGrp="1"/>
          </p:cNvSpPr>
          <p:nvPr>
            <p:ph type="ft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>
              <a:defRPr lang="en-US" sz="1400" b="0" strike="noStrike" spc="-1">
                <a:latin typeface="Calibri"/>
              </a:defRPr>
            </a:lvl1pPr>
          </a:lstStyle>
          <a:p>
            <a:r>
              <a:rPr lang="en-US" sz="1400" b="0" strike="noStrike" spc="-1">
                <a:latin typeface="Calibri"/>
              </a:rPr>
              <a:t>&lt;页脚&gt;</a:t>
            </a:r>
          </a:p>
        </p:txBody>
      </p:sp>
      <p:sp>
        <p:nvSpPr>
          <p:cNvPr id="55" name="PlaceHolder 6"/>
          <p:cNvSpPr>
            <a:spLocks noGrp="1"/>
          </p:cNvSpPr>
          <p:nvPr>
            <p:ph type="sldNum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buNone/>
              <a:defRPr lang="en-US" sz="1400" b="0" strike="noStrike" spc="-1">
                <a:latin typeface="Calibri"/>
              </a:defRPr>
            </a:lvl1pPr>
          </a:lstStyle>
          <a:p>
            <a:pPr algn="r">
              <a:buNone/>
            </a:pPr>
            <a:fld id="{46D7CF65-D453-4FD6-BAB8-BD30F215907B}" type="slidenum">
              <a:rPr lang="en-US" sz="1400" b="0" strike="noStrike" spc="-1">
                <a:latin typeface="Calibri"/>
              </a:rPr>
              <a:t>‹#›</a:t>
            </a:fld>
            <a:endParaRPr lang="en-US" sz="1400" b="0" strike="noStrike" spc="-1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69939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  <a:ln w="0">
            <a:noFill/>
          </a:ln>
        </p:spPr>
      </p:sp>
      <p:sp>
        <p:nvSpPr>
          <p:cNvPr id="32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000" b="0" strike="noStrike" spc="-1">
              <a:latin typeface="Calibri"/>
            </a:endParaRPr>
          </a:p>
        </p:txBody>
      </p:sp>
      <p:sp>
        <p:nvSpPr>
          <p:cNvPr id="329" name="PlaceHolder 3"/>
          <p:cNvSpPr>
            <a:spLocks noGrp="1"/>
          </p:cNvSpPr>
          <p:nvPr>
            <p:ph type="sldNum" idx="4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lnSpc>
                <a:spcPct val="100000"/>
              </a:lnSpc>
              <a:buNone/>
              <a:defRPr lang="en-US" sz="1200" b="0" strike="noStrike" spc="-1">
                <a:solidFill>
                  <a:srgbClr val="000000"/>
                </a:solidFill>
                <a:latin typeface="Calibri"/>
                <a:ea typeface="宋体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2768EBD0-5D11-41CF-84DB-8231BD65869D}" type="slidenum">
              <a:rPr lang="en-US" sz="1200" b="0" strike="noStrike" spc="-1">
                <a:solidFill>
                  <a:srgbClr val="000000"/>
                </a:solidFill>
                <a:latin typeface="Calibri"/>
                <a:ea typeface="宋体"/>
              </a:rPr>
              <a:t>2</a:t>
            </a:fld>
            <a:endParaRPr lang="en-US" sz="1200" b="0" strike="noStrike" spc="-1">
              <a:latin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35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000" b="0" strike="noStrike" spc="-1">
              <a:latin typeface="Calibri"/>
            </a:endParaRPr>
          </a:p>
        </p:txBody>
      </p:sp>
      <p:sp>
        <p:nvSpPr>
          <p:cNvPr id="356" name="PlaceHolder 3"/>
          <p:cNvSpPr>
            <a:spLocks noGrp="1"/>
          </p:cNvSpPr>
          <p:nvPr>
            <p:ph type="sldNum" idx="13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lnSpc>
                <a:spcPct val="100000"/>
              </a:lnSpc>
              <a:buNone/>
              <a:defRPr lang="en-US" sz="1200" b="0" strike="noStrike" spc="-1">
                <a:solidFill>
                  <a:srgbClr val="000000"/>
                </a:solidFill>
                <a:latin typeface="Calibri"/>
                <a:ea typeface="宋体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F4326C1D-C701-4B61-B1B1-47D7B2A4AC7C}" type="slidenum">
              <a:rPr lang="en-US" sz="1200" b="0" strike="noStrike" spc="-1">
                <a:solidFill>
                  <a:srgbClr val="000000"/>
                </a:solidFill>
                <a:latin typeface="Calibri"/>
                <a:ea typeface="宋体"/>
              </a:rPr>
              <a:t>12</a:t>
            </a:fld>
            <a:endParaRPr lang="en-US" sz="1200" b="0" strike="noStrike" spc="-1">
              <a:latin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  <a:ln w="0">
            <a:noFill/>
          </a:ln>
        </p:spPr>
      </p:sp>
      <p:sp>
        <p:nvSpPr>
          <p:cNvPr id="35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000" b="0" strike="noStrike" spc="-1">
              <a:latin typeface="Calibri"/>
            </a:endParaRPr>
          </a:p>
        </p:txBody>
      </p:sp>
      <p:sp>
        <p:nvSpPr>
          <p:cNvPr id="356" name="PlaceHolder 3"/>
          <p:cNvSpPr>
            <a:spLocks noGrp="1"/>
          </p:cNvSpPr>
          <p:nvPr>
            <p:ph type="sldNum" idx="13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lnSpc>
                <a:spcPct val="100000"/>
              </a:lnSpc>
              <a:buNone/>
              <a:defRPr lang="en-US" sz="1200" b="0" strike="noStrike" spc="-1">
                <a:solidFill>
                  <a:srgbClr val="000000"/>
                </a:solidFill>
                <a:latin typeface="Calibri"/>
                <a:ea typeface="宋体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F4326C1D-C701-4B61-B1B1-47D7B2A4AC7C}" type="slidenum">
              <a:rPr lang="en-US" sz="1200" b="0" strike="noStrike" spc="-1">
                <a:solidFill>
                  <a:srgbClr val="000000"/>
                </a:solidFill>
                <a:latin typeface="Calibri"/>
                <a:ea typeface="宋体"/>
              </a:rPr>
              <a:t>13</a:t>
            </a:fld>
            <a:endParaRPr lang="en-US" sz="1200" b="0" strike="noStrike" spc="-1">
              <a:latin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  <a:ln w="0">
            <a:noFill/>
          </a:ln>
        </p:spPr>
      </p:sp>
      <p:sp>
        <p:nvSpPr>
          <p:cNvPr id="35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000" b="0" strike="noStrike" spc="-1">
              <a:latin typeface="Calibri"/>
            </a:endParaRPr>
          </a:p>
        </p:txBody>
      </p:sp>
      <p:sp>
        <p:nvSpPr>
          <p:cNvPr id="359" name="PlaceHolder 3"/>
          <p:cNvSpPr>
            <a:spLocks noGrp="1"/>
          </p:cNvSpPr>
          <p:nvPr>
            <p:ph type="sldNum" idx="14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lnSpc>
                <a:spcPct val="100000"/>
              </a:lnSpc>
              <a:buNone/>
              <a:defRPr lang="en-US" sz="1200" b="0" strike="noStrike" spc="-1">
                <a:solidFill>
                  <a:srgbClr val="000000"/>
                </a:solidFill>
                <a:latin typeface="Calibri"/>
                <a:ea typeface="宋体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5FC41BE0-7C40-4419-8B72-D4E1D023190A}" type="slidenum">
              <a:rPr lang="en-US" sz="1200" b="0" strike="noStrike" spc="-1">
                <a:solidFill>
                  <a:srgbClr val="000000"/>
                </a:solidFill>
                <a:latin typeface="Calibri"/>
                <a:ea typeface="宋体"/>
              </a:rPr>
              <a:t>14</a:t>
            </a:fld>
            <a:endParaRPr lang="en-US" sz="1200" b="0" strike="noStrike" spc="-1">
              <a:latin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  <a:ln w="0">
            <a:noFill/>
          </a:ln>
        </p:spPr>
      </p:sp>
      <p:sp>
        <p:nvSpPr>
          <p:cNvPr id="36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000" b="0" strike="noStrike" spc="-1">
              <a:latin typeface="Calibri"/>
            </a:endParaRPr>
          </a:p>
        </p:txBody>
      </p:sp>
      <p:sp>
        <p:nvSpPr>
          <p:cNvPr id="362" name="PlaceHolder 3"/>
          <p:cNvSpPr>
            <a:spLocks noGrp="1"/>
          </p:cNvSpPr>
          <p:nvPr>
            <p:ph type="sldNum" idx="15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lnSpc>
                <a:spcPct val="100000"/>
              </a:lnSpc>
              <a:buNone/>
              <a:defRPr lang="en-US" sz="1200" b="0" strike="noStrike" spc="-1">
                <a:solidFill>
                  <a:srgbClr val="000000"/>
                </a:solidFill>
                <a:latin typeface="Calibri"/>
                <a:ea typeface="宋体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4152DE84-4227-43F2-9BB5-C907F78855CD}" type="slidenum">
              <a:rPr lang="en-US" sz="1200" b="0" strike="noStrike" spc="-1">
                <a:solidFill>
                  <a:srgbClr val="000000"/>
                </a:solidFill>
                <a:latin typeface="Calibri"/>
                <a:ea typeface="宋体"/>
              </a:rPr>
              <a:t>15</a:t>
            </a:fld>
            <a:endParaRPr lang="en-US" sz="1200" b="0" strike="noStrike" spc="-1">
              <a:latin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  <a:ln w="0">
            <a:noFill/>
          </a:ln>
        </p:spPr>
      </p:sp>
      <p:sp>
        <p:nvSpPr>
          <p:cNvPr id="36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000" b="0" strike="noStrike" spc="-1">
              <a:latin typeface="Calibri"/>
            </a:endParaRPr>
          </a:p>
        </p:txBody>
      </p:sp>
      <p:sp>
        <p:nvSpPr>
          <p:cNvPr id="365" name="PlaceHolder 3"/>
          <p:cNvSpPr>
            <a:spLocks noGrp="1"/>
          </p:cNvSpPr>
          <p:nvPr>
            <p:ph type="sldNum" idx="16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lnSpc>
                <a:spcPct val="100000"/>
              </a:lnSpc>
              <a:buNone/>
              <a:defRPr lang="en-US" sz="1200" b="0" strike="noStrike" spc="-1">
                <a:solidFill>
                  <a:srgbClr val="000000"/>
                </a:solidFill>
                <a:latin typeface="Calibri"/>
                <a:ea typeface="宋体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ED8FB128-AD80-4077-81A7-E954B8E8954A}" type="slidenum">
              <a:rPr lang="en-US" sz="1200" b="0" strike="noStrike" spc="-1">
                <a:solidFill>
                  <a:srgbClr val="000000"/>
                </a:solidFill>
                <a:latin typeface="Calibri"/>
                <a:ea typeface="宋体"/>
              </a:rPr>
              <a:t>16</a:t>
            </a:fld>
            <a:endParaRPr lang="en-US" sz="1200" b="0" strike="noStrike" spc="-1">
              <a:latin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  <a:ln w="0">
            <a:noFill/>
          </a:ln>
        </p:spPr>
      </p:sp>
      <p:sp>
        <p:nvSpPr>
          <p:cNvPr id="36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000" b="0" strike="noStrike" spc="-1">
              <a:latin typeface="Calibri"/>
            </a:endParaRPr>
          </a:p>
        </p:txBody>
      </p:sp>
      <p:sp>
        <p:nvSpPr>
          <p:cNvPr id="368" name="PlaceHolder 3"/>
          <p:cNvSpPr>
            <a:spLocks noGrp="1"/>
          </p:cNvSpPr>
          <p:nvPr>
            <p:ph type="sldNum" idx="17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lnSpc>
                <a:spcPct val="100000"/>
              </a:lnSpc>
              <a:buNone/>
              <a:defRPr lang="en-US" sz="1200" b="0" strike="noStrike" spc="-1">
                <a:solidFill>
                  <a:srgbClr val="000000"/>
                </a:solidFill>
                <a:latin typeface="Calibri"/>
                <a:ea typeface="宋体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509B98A4-F87C-4FEF-91B0-94591399F48C}" type="slidenum">
              <a:rPr lang="en-US" sz="1200" b="0" strike="noStrike" spc="-1">
                <a:solidFill>
                  <a:srgbClr val="000000"/>
                </a:solidFill>
                <a:latin typeface="Calibri"/>
                <a:ea typeface="宋体"/>
              </a:rPr>
              <a:t>17</a:t>
            </a:fld>
            <a:endParaRPr lang="en-US" sz="1200" b="0" strike="noStrike" spc="-1">
              <a:latin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  <a:ln w="0">
            <a:noFill/>
          </a:ln>
        </p:spPr>
      </p:sp>
      <p:sp>
        <p:nvSpPr>
          <p:cNvPr id="33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000" b="0" strike="noStrike" spc="-1">
              <a:latin typeface="Calibri"/>
            </a:endParaRPr>
          </a:p>
        </p:txBody>
      </p:sp>
      <p:sp>
        <p:nvSpPr>
          <p:cNvPr id="332" name="PlaceHolder 3"/>
          <p:cNvSpPr>
            <a:spLocks noGrp="1"/>
          </p:cNvSpPr>
          <p:nvPr>
            <p:ph type="sldNum" idx="5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lnSpc>
                <a:spcPct val="100000"/>
              </a:lnSpc>
              <a:buNone/>
              <a:defRPr lang="en-US" sz="1200" b="0" strike="noStrike" spc="-1">
                <a:solidFill>
                  <a:srgbClr val="000000"/>
                </a:solidFill>
                <a:latin typeface="Calibri"/>
                <a:ea typeface="宋体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E71DFA43-33DA-4759-9E1B-89C33A39A565}" type="slidenum">
              <a:rPr lang="en-US" sz="1200" b="0" strike="noStrike" spc="-1">
                <a:solidFill>
                  <a:srgbClr val="000000"/>
                </a:solidFill>
                <a:latin typeface="Calibri"/>
                <a:ea typeface="宋体"/>
              </a:rPr>
              <a:t>3</a:t>
            </a:fld>
            <a:endParaRPr lang="en-US" sz="1200" b="0" strike="noStrike" spc="-1">
              <a:latin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  <a:ln w="0">
            <a:noFill/>
          </a:ln>
        </p:spPr>
      </p:sp>
      <p:sp>
        <p:nvSpPr>
          <p:cNvPr id="33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000" b="0" strike="noStrike" spc="-1">
              <a:latin typeface="Calibri"/>
            </a:endParaRPr>
          </a:p>
        </p:txBody>
      </p:sp>
      <p:sp>
        <p:nvSpPr>
          <p:cNvPr id="335" name="PlaceHolder 3"/>
          <p:cNvSpPr>
            <a:spLocks noGrp="1"/>
          </p:cNvSpPr>
          <p:nvPr>
            <p:ph type="sldNum" idx="6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lnSpc>
                <a:spcPct val="100000"/>
              </a:lnSpc>
              <a:buNone/>
              <a:defRPr lang="en-US" sz="1200" b="0" strike="noStrike" spc="-1">
                <a:solidFill>
                  <a:srgbClr val="000000"/>
                </a:solidFill>
                <a:latin typeface="Calibri"/>
                <a:ea typeface="宋体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77515D09-7237-4277-A005-F5AF9E22A56B}" type="slidenum">
              <a:rPr lang="en-US" sz="1200" b="0" strike="noStrike" spc="-1">
                <a:solidFill>
                  <a:srgbClr val="000000"/>
                </a:solidFill>
                <a:latin typeface="Calibri"/>
                <a:ea typeface="宋体"/>
              </a:rPr>
              <a:t>4</a:t>
            </a:fld>
            <a:endParaRPr lang="en-US" sz="1200" b="0" strike="noStrike" spc="-1">
              <a:latin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  <a:ln w="0">
            <a:noFill/>
          </a:ln>
        </p:spPr>
      </p:sp>
      <p:sp>
        <p:nvSpPr>
          <p:cNvPr id="33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000" b="0" strike="noStrike" spc="-1">
              <a:latin typeface="Calibri"/>
            </a:endParaRPr>
          </a:p>
        </p:txBody>
      </p:sp>
      <p:sp>
        <p:nvSpPr>
          <p:cNvPr id="338" name="PlaceHolder 3"/>
          <p:cNvSpPr>
            <a:spLocks noGrp="1"/>
          </p:cNvSpPr>
          <p:nvPr>
            <p:ph type="sldNum" idx="7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lnSpc>
                <a:spcPct val="100000"/>
              </a:lnSpc>
              <a:buNone/>
              <a:defRPr lang="en-US" sz="1200" b="0" strike="noStrike" spc="-1">
                <a:solidFill>
                  <a:srgbClr val="000000"/>
                </a:solidFill>
                <a:latin typeface="Calibri"/>
                <a:ea typeface="宋体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2D66F16C-919E-4E16-8113-44ECC6DC036B}" type="slidenum">
              <a:rPr lang="en-US" sz="1200" b="0" strike="noStrike" spc="-1">
                <a:solidFill>
                  <a:srgbClr val="000000"/>
                </a:solidFill>
                <a:latin typeface="Calibri"/>
                <a:ea typeface="宋体"/>
              </a:rPr>
              <a:t>5</a:t>
            </a:fld>
            <a:endParaRPr lang="en-US" sz="1200" b="0" strike="noStrike" spc="-1">
              <a:latin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  <a:ln w="0">
            <a:noFill/>
          </a:ln>
        </p:spPr>
      </p:sp>
      <p:sp>
        <p:nvSpPr>
          <p:cNvPr id="34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000" b="0" strike="noStrike" spc="-1">
              <a:latin typeface="Calibri"/>
            </a:endParaRPr>
          </a:p>
        </p:txBody>
      </p:sp>
      <p:sp>
        <p:nvSpPr>
          <p:cNvPr id="341" name="PlaceHolder 3"/>
          <p:cNvSpPr>
            <a:spLocks noGrp="1"/>
          </p:cNvSpPr>
          <p:nvPr>
            <p:ph type="sldNum" idx="8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lnSpc>
                <a:spcPct val="100000"/>
              </a:lnSpc>
              <a:buNone/>
              <a:defRPr lang="en-US" sz="1200" b="0" strike="noStrike" spc="-1">
                <a:solidFill>
                  <a:srgbClr val="000000"/>
                </a:solidFill>
                <a:latin typeface="Calibri"/>
                <a:ea typeface="宋体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D5DABE5A-22A5-4F9F-9542-95F40835A81A}" type="slidenum">
              <a:rPr lang="en-US" sz="1200" b="0" strike="noStrike" spc="-1">
                <a:solidFill>
                  <a:srgbClr val="000000"/>
                </a:solidFill>
                <a:latin typeface="Calibri"/>
                <a:ea typeface="宋体"/>
              </a:rPr>
              <a:t>6</a:t>
            </a:fld>
            <a:endParaRPr lang="en-US" sz="1200" b="0" strike="noStrike" spc="-1">
              <a:latin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  <a:ln w="0">
            <a:noFill/>
          </a:ln>
        </p:spPr>
      </p:sp>
      <p:sp>
        <p:nvSpPr>
          <p:cNvPr id="34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000" b="0" strike="noStrike" spc="-1">
              <a:latin typeface="Calibri"/>
            </a:endParaRPr>
          </a:p>
        </p:txBody>
      </p:sp>
      <p:sp>
        <p:nvSpPr>
          <p:cNvPr id="344" name="PlaceHolder 3"/>
          <p:cNvSpPr>
            <a:spLocks noGrp="1"/>
          </p:cNvSpPr>
          <p:nvPr>
            <p:ph type="sldNum" idx="9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lnSpc>
                <a:spcPct val="100000"/>
              </a:lnSpc>
              <a:buNone/>
              <a:defRPr lang="en-US" sz="1200" b="0" strike="noStrike" spc="-1">
                <a:solidFill>
                  <a:srgbClr val="000000"/>
                </a:solidFill>
                <a:latin typeface="Calibri"/>
                <a:ea typeface="宋体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9224239A-C8B2-4B42-A70C-186642980A4B}" type="slidenum">
              <a:rPr lang="en-US" sz="1200" b="0" strike="noStrike" spc="-1">
                <a:solidFill>
                  <a:srgbClr val="000000"/>
                </a:solidFill>
                <a:latin typeface="Calibri"/>
                <a:ea typeface="宋体"/>
              </a:rPr>
              <a:t>7</a:t>
            </a:fld>
            <a:endParaRPr lang="en-US" sz="1200" b="0" strike="noStrike" spc="-1">
              <a:latin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  <a:ln w="0">
            <a:noFill/>
          </a:ln>
        </p:spPr>
      </p:sp>
      <p:sp>
        <p:nvSpPr>
          <p:cNvPr id="34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000" b="0" strike="noStrike" spc="-1">
              <a:latin typeface="Calibri"/>
            </a:endParaRPr>
          </a:p>
        </p:txBody>
      </p:sp>
      <p:sp>
        <p:nvSpPr>
          <p:cNvPr id="347" name="PlaceHolder 3"/>
          <p:cNvSpPr>
            <a:spLocks noGrp="1"/>
          </p:cNvSpPr>
          <p:nvPr>
            <p:ph type="sldNum" idx="10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lnSpc>
                <a:spcPct val="100000"/>
              </a:lnSpc>
              <a:buNone/>
              <a:defRPr lang="en-US" sz="1200" b="0" strike="noStrike" spc="-1">
                <a:solidFill>
                  <a:srgbClr val="000000"/>
                </a:solidFill>
                <a:latin typeface="Calibri"/>
                <a:ea typeface="宋体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736DE9A9-6115-4C1C-A176-63E59723D331}" type="slidenum">
              <a:rPr lang="en-US" sz="1200" b="0" strike="noStrike" spc="-1">
                <a:solidFill>
                  <a:srgbClr val="000000"/>
                </a:solidFill>
                <a:latin typeface="Calibri"/>
                <a:ea typeface="宋体"/>
              </a:rPr>
              <a:t>9</a:t>
            </a:fld>
            <a:endParaRPr lang="en-US" sz="1200" b="0" strike="noStrike" spc="-1">
              <a:latin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  <a:ln w="0">
            <a:noFill/>
          </a:ln>
        </p:spPr>
      </p:sp>
      <p:sp>
        <p:nvSpPr>
          <p:cNvPr id="34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000" b="0" strike="noStrike" spc="-1">
              <a:latin typeface="Calibri"/>
            </a:endParaRPr>
          </a:p>
        </p:txBody>
      </p:sp>
      <p:sp>
        <p:nvSpPr>
          <p:cNvPr id="350" name="PlaceHolder 3"/>
          <p:cNvSpPr>
            <a:spLocks noGrp="1"/>
          </p:cNvSpPr>
          <p:nvPr>
            <p:ph type="sldNum" idx="11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lnSpc>
                <a:spcPct val="100000"/>
              </a:lnSpc>
              <a:buNone/>
              <a:defRPr lang="en-US" sz="1200" b="0" strike="noStrike" spc="-1">
                <a:solidFill>
                  <a:srgbClr val="000000"/>
                </a:solidFill>
                <a:latin typeface="Calibri"/>
                <a:ea typeface="宋体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5AF19E3A-56CF-4929-98D0-31702222FFCA}" type="slidenum">
              <a:rPr lang="en-US" sz="1200" b="0" strike="noStrike" spc="-1">
                <a:solidFill>
                  <a:srgbClr val="000000"/>
                </a:solidFill>
                <a:latin typeface="Calibri"/>
                <a:ea typeface="宋体"/>
              </a:rPr>
              <a:t>10</a:t>
            </a:fld>
            <a:endParaRPr lang="en-US" sz="1200" b="0" strike="noStrike" spc="-1">
              <a:latin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  <a:ln w="0">
            <a:noFill/>
          </a:ln>
        </p:spPr>
      </p:sp>
      <p:sp>
        <p:nvSpPr>
          <p:cNvPr id="35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000" b="0" strike="noStrike" spc="-1">
              <a:latin typeface="Calibri"/>
            </a:endParaRPr>
          </a:p>
        </p:txBody>
      </p:sp>
      <p:sp>
        <p:nvSpPr>
          <p:cNvPr id="353" name="PlaceHolder 3"/>
          <p:cNvSpPr>
            <a:spLocks noGrp="1"/>
          </p:cNvSpPr>
          <p:nvPr>
            <p:ph type="sldNum" idx="12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lnSpc>
                <a:spcPct val="100000"/>
              </a:lnSpc>
              <a:buNone/>
              <a:defRPr lang="en-US" sz="1200" b="0" strike="noStrike" spc="-1">
                <a:solidFill>
                  <a:srgbClr val="000000"/>
                </a:solidFill>
                <a:latin typeface="Calibri"/>
                <a:ea typeface="宋体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086891D7-CAFD-4EB6-8ED0-976323164202}" type="slidenum">
              <a:rPr lang="en-US" sz="1200" b="0" strike="noStrike" spc="-1">
                <a:solidFill>
                  <a:srgbClr val="000000"/>
                </a:solidFill>
                <a:latin typeface="Calibri"/>
                <a:ea typeface="宋体"/>
              </a:rPr>
              <a:t>11</a:t>
            </a:fld>
            <a:endParaRPr lang="en-US" sz="1200" b="0" strike="noStrike" spc="-1">
              <a:latin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Calibri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Calibri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Calibri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Calibri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Calibri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Calibri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Calibri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Calibri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Calibri"/>
            </a:endParaRPr>
          </a:p>
        </p:txBody>
      </p:sp>
      <p:sp>
        <p:nvSpPr>
          <p:cNvPr id="46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Calibri"/>
            </a:endParaRPr>
          </a:p>
        </p:txBody>
      </p:sp>
      <p:sp>
        <p:nvSpPr>
          <p:cNvPr id="47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Calibri"/>
            </a:endParaRPr>
          </a:p>
        </p:txBody>
      </p:sp>
      <p:sp>
        <p:nvSpPr>
          <p:cNvPr id="48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Calibri"/>
            </a:endParaRPr>
          </a:p>
        </p:txBody>
      </p:sp>
      <p:sp>
        <p:nvSpPr>
          <p:cNvPr id="49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Calibri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Calibri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Calibri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Calibri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Calibri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Calibri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Calibri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Calibri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Calibri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Calibri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6"/>
          <p:cNvPicPr/>
          <p:nvPr/>
        </p:nvPicPr>
        <p:blipFill>
          <a:blip r:embed="rId14"/>
          <a:stretch/>
        </p:blipFill>
        <p:spPr>
          <a:xfrm>
            <a:off x="0" y="0"/>
            <a:ext cx="9143280" cy="5142960"/>
          </a:xfrm>
          <a:prstGeom prst="rect">
            <a:avLst/>
          </a:prstGeom>
          <a:ln w="0">
            <a:noFill/>
          </a:ln>
        </p:spPr>
      </p:pic>
      <p:grpSp>
        <p:nvGrpSpPr>
          <p:cNvPr id="15" name="组合 7"/>
          <p:cNvGrpSpPr/>
          <p:nvPr/>
        </p:nvGrpSpPr>
        <p:grpSpPr>
          <a:xfrm>
            <a:off x="-2579760" y="-1888200"/>
            <a:ext cx="14303520" cy="8920080"/>
            <a:chOff x="-2579760" y="-1888200"/>
            <a:chExt cx="14303520" cy="8920080"/>
          </a:xfrm>
        </p:grpSpPr>
        <p:grpSp>
          <p:nvGrpSpPr>
            <p:cNvPr id="2" name="组合 8"/>
            <p:cNvGrpSpPr/>
            <p:nvPr/>
          </p:nvGrpSpPr>
          <p:grpSpPr>
            <a:xfrm>
              <a:off x="-2579760" y="-1888200"/>
              <a:ext cx="4433040" cy="4063680"/>
              <a:chOff x="-2579760" y="-1888200"/>
              <a:chExt cx="4433040" cy="4063680"/>
            </a:xfrm>
          </p:grpSpPr>
          <p:sp>
            <p:nvSpPr>
              <p:cNvPr id="3" name="等腰三角形 12"/>
              <p:cNvSpPr/>
              <p:nvPr/>
            </p:nvSpPr>
            <p:spPr>
              <a:xfrm rot="11700000">
                <a:off x="-2135160" y="-1383840"/>
                <a:ext cx="3644280" cy="3141360"/>
              </a:xfrm>
              <a:prstGeom prst="triangle">
                <a:avLst>
                  <a:gd name="adj" fmla="val 50000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4" name="等腰三角形 13"/>
              <p:cNvSpPr/>
              <p:nvPr/>
            </p:nvSpPr>
            <p:spPr>
              <a:xfrm rot="11700000">
                <a:off x="-2235240" y="-1469880"/>
                <a:ext cx="3644280" cy="3141360"/>
              </a:xfrm>
              <a:prstGeom prst="triangle">
                <a:avLst>
                  <a:gd name="adj" fmla="val 50000"/>
                </a:avLst>
              </a:prstGeom>
              <a:solidFill>
                <a:srgbClr val="82318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</p:grpSp>
        <p:grpSp>
          <p:nvGrpSpPr>
            <p:cNvPr id="5" name="组合 9"/>
            <p:cNvGrpSpPr/>
            <p:nvPr/>
          </p:nvGrpSpPr>
          <p:grpSpPr>
            <a:xfrm>
              <a:off x="7290720" y="2967840"/>
              <a:ext cx="4433040" cy="4064040"/>
              <a:chOff x="7290720" y="2967840"/>
              <a:chExt cx="4433040" cy="4064040"/>
            </a:xfrm>
          </p:grpSpPr>
          <p:sp>
            <p:nvSpPr>
              <p:cNvPr id="6" name="等腰三角形 10"/>
              <p:cNvSpPr/>
              <p:nvPr/>
            </p:nvSpPr>
            <p:spPr>
              <a:xfrm rot="900000">
                <a:off x="7634880" y="3385800"/>
                <a:ext cx="3644280" cy="3141360"/>
              </a:xfrm>
              <a:prstGeom prst="triangle">
                <a:avLst>
                  <a:gd name="adj" fmla="val 50000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7" name="等腰三角形 11"/>
              <p:cNvSpPr/>
              <p:nvPr/>
            </p:nvSpPr>
            <p:spPr>
              <a:xfrm rot="900000">
                <a:off x="7734960" y="3472200"/>
                <a:ext cx="3644280" cy="3141360"/>
              </a:xfrm>
              <a:prstGeom prst="triangle">
                <a:avLst>
                  <a:gd name="adj" fmla="val 50000"/>
                </a:avLst>
              </a:prstGeom>
              <a:solidFill>
                <a:srgbClr val="82318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</p:grpSp>
      </p:grpSp>
      <p:sp>
        <p:nvSpPr>
          <p:cNvPr id="8" name="椭圆 9"/>
          <p:cNvSpPr/>
          <p:nvPr/>
        </p:nvSpPr>
        <p:spPr>
          <a:xfrm>
            <a:off x="-1038600" y="-1087920"/>
            <a:ext cx="2781000" cy="2712960"/>
          </a:xfrm>
          <a:prstGeom prst="ellipse">
            <a:avLst/>
          </a:prstGeom>
          <a:solidFill>
            <a:srgbClr val="AA72EF">
              <a:alpha val="70000"/>
            </a:srgbClr>
          </a:solidFill>
          <a:ln>
            <a:noFill/>
          </a:ln>
          <a:effectLst>
            <a:softEdge rad="31752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" name="椭圆 10"/>
          <p:cNvSpPr/>
          <p:nvPr/>
        </p:nvSpPr>
        <p:spPr>
          <a:xfrm>
            <a:off x="1146240" y="-1391040"/>
            <a:ext cx="2170440" cy="2010600"/>
          </a:xfrm>
          <a:prstGeom prst="ellipse">
            <a:avLst/>
          </a:prstGeom>
          <a:solidFill>
            <a:srgbClr val="F9B5A2">
              <a:alpha val="79000"/>
            </a:srgbClr>
          </a:solidFill>
          <a:ln>
            <a:noFill/>
          </a:ln>
          <a:effectLst>
            <a:softEdge rad="31752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" name="椭圆 11"/>
          <p:cNvSpPr/>
          <p:nvPr/>
        </p:nvSpPr>
        <p:spPr>
          <a:xfrm>
            <a:off x="-1339560" y="438480"/>
            <a:ext cx="1996200" cy="1947600"/>
          </a:xfrm>
          <a:prstGeom prst="ellipse">
            <a:avLst/>
          </a:prstGeom>
          <a:solidFill>
            <a:srgbClr val="CB88F2">
              <a:alpha val="67000"/>
            </a:srgbClr>
          </a:solidFill>
          <a:ln>
            <a:noFill/>
          </a:ln>
          <a:effectLst>
            <a:softEdge rad="31752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" name="椭圆 12"/>
          <p:cNvSpPr/>
          <p:nvPr/>
        </p:nvSpPr>
        <p:spPr>
          <a:xfrm>
            <a:off x="6894360" y="2355840"/>
            <a:ext cx="2916000" cy="3090960"/>
          </a:xfrm>
          <a:prstGeom prst="ellipse">
            <a:avLst/>
          </a:prstGeom>
          <a:solidFill>
            <a:srgbClr val="CB88F2"/>
          </a:solidFill>
          <a:ln>
            <a:noFill/>
          </a:ln>
          <a:effectLst>
            <a:softEdge rad="127008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zh-CN" sz="4400" b="0" strike="noStrike" spc="-1">
                <a:latin typeface="Calibri"/>
              </a:rPr>
              <a:t>单击以编辑标题文本格式</a:t>
            </a:r>
            <a:endParaRPr lang="en-US" sz="4400" b="0" strike="noStrike" spc="-1">
              <a:latin typeface="Calibri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3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zh-CN" sz="3200" b="0" strike="noStrike" spc="-1">
                <a:latin typeface="Calibri"/>
              </a:rPr>
              <a:t>点击以编辑提纲文本格式</a:t>
            </a:r>
            <a:endParaRPr lang="en-US" sz="3200" b="0" strike="noStrike" spc="-1">
              <a:latin typeface="Calibri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zh-CN" sz="2800" b="0" strike="noStrike" spc="-1">
                <a:latin typeface="Calibri"/>
              </a:rPr>
              <a:t>第二提纲级别</a:t>
            </a:r>
            <a:endParaRPr lang="en-US" sz="2800" b="0" strike="noStrike" spc="-1">
              <a:latin typeface="Calibri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zh-CN" sz="2400" b="0" strike="noStrike" spc="-1">
                <a:latin typeface="Calibri"/>
              </a:rPr>
              <a:t>第三提纲级别</a:t>
            </a:r>
            <a:endParaRPr lang="en-US" sz="2400" b="0" strike="noStrike" spc="-1">
              <a:latin typeface="Calibri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zh-CN" sz="2000" b="0" strike="noStrike" spc="-1">
                <a:latin typeface="Calibri"/>
              </a:rPr>
              <a:t>第四提纲级别</a:t>
            </a:r>
            <a:endParaRPr lang="en-US" sz="2000" b="0" strike="noStrike" spc="-1">
              <a:latin typeface="Calibri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zh-CN" sz="2000" b="0" strike="noStrike" spc="-1">
                <a:latin typeface="Calibri"/>
              </a:rPr>
              <a:t>第五提纲级别</a:t>
            </a:r>
            <a:endParaRPr lang="en-US" sz="2000" b="0" strike="noStrike" spc="-1">
              <a:latin typeface="Calibri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zh-CN" sz="2000" b="0" strike="noStrike" spc="-1">
                <a:latin typeface="Calibri"/>
              </a:rPr>
              <a:t>第六提纲级别</a:t>
            </a:r>
            <a:endParaRPr lang="en-US" sz="2000" b="0" strike="noStrike" spc="-1">
              <a:latin typeface="Calibri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zh-CN" sz="2000" b="0" strike="noStrike" spc="-1">
                <a:latin typeface="Calibri"/>
              </a:rPr>
              <a:t>第七提纲级别</a:t>
            </a:r>
            <a:endParaRPr lang="en-US" sz="2000" b="0" strike="noStrike" spc="-1"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ftp://10.169.156.25/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7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图片 55"/>
          <p:cNvPicPr/>
          <p:nvPr/>
        </p:nvPicPr>
        <p:blipFill>
          <a:blip r:embed="rId2"/>
          <a:stretch/>
        </p:blipFill>
        <p:spPr>
          <a:xfrm>
            <a:off x="29160" y="0"/>
            <a:ext cx="9175320" cy="51350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:p15="http://schemas.microsoft.com/office/powerpoint/2012/main" xmlns="">
      <p:transition spd="med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0" name="组合 51"/>
          <p:cNvGrpSpPr/>
          <p:nvPr/>
        </p:nvGrpSpPr>
        <p:grpSpPr>
          <a:xfrm>
            <a:off x="-2579760" y="-1888200"/>
            <a:ext cx="14303520" cy="8920080"/>
            <a:chOff x="-2579760" y="-1888200"/>
            <a:chExt cx="14303520" cy="8920080"/>
          </a:xfrm>
        </p:grpSpPr>
        <p:grpSp>
          <p:nvGrpSpPr>
            <p:cNvPr id="221" name="组合 45"/>
            <p:cNvGrpSpPr/>
            <p:nvPr/>
          </p:nvGrpSpPr>
          <p:grpSpPr>
            <a:xfrm>
              <a:off x="-2579760" y="-1888200"/>
              <a:ext cx="4433040" cy="4063680"/>
              <a:chOff x="-2579760" y="-1888200"/>
              <a:chExt cx="4433040" cy="4063680"/>
            </a:xfrm>
          </p:grpSpPr>
          <p:sp>
            <p:nvSpPr>
              <p:cNvPr id="222" name="等腰三角形 43"/>
              <p:cNvSpPr/>
              <p:nvPr/>
            </p:nvSpPr>
            <p:spPr>
              <a:xfrm rot="11700000">
                <a:off x="-2135160" y="-1383840"/>
                <a:ext cx="3644280" cy="3141360"/>
              </a:xfrm>
              <a:prstGeom prst="triangle">
                <a:avLst>
                  <a:gd name="adj" fmla="val 50000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223" name="等腰三角形 44"/>
              <p:cNvSpPr/>
              <p:nvPr/>
            </p:nvSpPr>
            <p:spPr>
              <a:xfrm rot="11700000">
                <a:off x="-2235240" y="-1469880"/>
                <a:ext cx="3644280" cy="3141360"/>
              </a:xfrm>
              <a:prstGeom prst="triangle">
                <a:avLst>
                  <a:gd name="adj" fmla="val 50000"/>
                </a:avLst>
              </a:prstGeom>
              <a:solidFill>
                <a:srgbClr val="82318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</p:grpSp>
        <p:grpSp>
          <p:nvGrpSpPr>
            <p:cNvPr id="224" name="组合 46"/>
            <p:cNvGrpSpPr/>
            <p:nvPr/>
          </p:nvGrpSpPr>
          <p:grpSpPr>
            <a:xfrm>
              <a:off x="7290720" y="2967840"/>
              <a:ext cx="4433040" cy="4064040"/>
              <a:chOff x="7290720" y="2967840"/>
              <a:chExt cx="4433040" cy="4064040"/>
            </a:xfrm>
          </p:grpSpPr>
          <p:sp>
            <p:nvSpPr>
              <p:cNvPr id="225" name="等腰三角形 47"/>
              <p:cNvSpPr/>
              <p:nvPr/>
            </p:nvSpPr>
            <p:spPr>
              <a:xfrm rot="900000">
                <a:off x="7634880" y="3385800"/>
                <a:ext cx="3644280" cy="3141360"/>
              </a:xfrm>
              <a:prstGeom prst="triangle">
                <a:avLst>
                  <a:gd name="adj" fmla="val 50000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226" name="等腰三角形 48"/>
              <p:cNvSpPr/>
              <p:nvPr/>
            </p:nvSpPr>
            <p:spPr>
              <a:xfrm rot="900000">
                <a:off x="7734960" y="3472200"/>
                <a:ext cx="3644280" cy="3141360"/>
              </a:xfrm>
              <a:prstGeom prst="triangle">
                <a:avLst>
                  <a:gd name="adj" fmla="val 50000"/>
                </a:avLst>
              </a:prstGeom>
              <a:solidFill>
                <a:srgbClr val="82318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</p:grpSp>
      </p:grpSp>
      <p:pic>
        <p:nvPicPr>
          <p:cNvPr id="227" name="图片 6"/>
          <p:cNvPicPr/>
          <p:nvPr/>
        </p:nvPicPr>
        <p:blipFill>
          <a:blip r:embed="rId3"/>
          <a:stretch/>
        </p:blipFill>
        <p:spPr>
          <a:xfrm>
            <a:off x="1471680" y="4068360"/>
            <a:ext cx="6224760" cy="942840"/>
          </a:xfrm>
          <a:prstGeom prst="rect">
            <a:avLst/>
          </a:prstGeom>
          <a:ln w="0">
            <a:noFill/>
          </a:ln>
        </p:spPr>
      </p:pic>
      <p:pic>
        <p:nvPicPr>
          <p:cNvPr id="228" name="图片 8"/>
          <p:cNvPicPr/>
          <p:nvPr/>
        </p:nvPicPr>
        <p:blipFill>
          <a:blip r:embed="rId4"/>
          <a:stretch/>
        </p:blipFill>
        <p:spPr>
          <a:xfrm>
            <a:off x="7812360" y="3689280"/>
            <a:ext cx="385200" cy="378000"/>
          </a:xfrm>
          <a:prstGeom prst="rect">
            <a:avLst/>
          </a:prstGeom>
          <a:ln w="0">
            <a:noFill/>
          </a:ln>
        </p:spPr>
      </p:pic>
      <p:pic>
        <p:nvPicPr>
          <p:cNvPr id="229" name="图片 12"/>
          <p:cNvPicPr/>
          <p:nvPr/>
        </p:nvPicPr>
        <p:blipFill>
          <a:blip r:embed="rId5"/>
          <a:stretch/>
        </p:blipFill>
        <p:spPr>
          <a:xfrm>
            <a:off x="0" y="4613760"/>
            <a:ext cx="2254320" cy="551880"/>
          </a:xfrm>
          <a:prstGeom prst="rect">
            <a:avLst/>
          </a:prstGeom>
          <a:ln w="0">
            <a:noFill/>
          </a:ln>
        </p:spPr>
      </p:pic>
      <p:pic>
        <p:nvPicPr>
          <p:cNvPr id="230" name="图片 7"/>
          <p:cNvPicPr/>
          <p:nvPr/>
        </p:nvPicPr>
        <p:blipFill>
          <a:blip r:embed="rId6"/>
          <a:stretch/>
        </p:blipFill>
        <p:spPr>
          <a:xfrm>
            <a:off x="6291360" y="4442760"/>
            <a:ext cx="2127960" cy="699840"/>
          </a:xfrm>
          <a:prstGeom prst="rect">
            <a:avLst/>
          </a:prstGeom>
          <a:ln w="0">
            <a:noFill/>
          </a:ln>
        </p:spPr>
      </p:pic>
      <p:sp>
        <p:nvSpPr>
          <p:cNvPr id="231" name="文本框 9"/>
          <p:cNvSpPr/>
          <p:nvPr/>
        </p:nvSpPr>
        <p:spPr>
          <a:xfrm>
            <a:off x="976320" y="131760"/>
            <a:ext cx="6963840" cy="699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85840" indent="-285840">
              <a:lnSpc>
                <a:spcPct val="200000"/>
              </a:lnSpc>
              <a:buClr>
                <a:srgbClr val="C271CE"/>
              </a:buClr>
              <a:buFont typeface="Wingdings" charset="2"/>
              <a:buChar char=""/>
            </a:pPr>
            <a:r>
              <a:rPr lang="zh-CN" sz="2000" b="0" strike="noStrike" spc="-1">
                <a:solidFill>
                  <a:schemeClr val="accent2">
                    <a:lumMod val="60000"/>
                    <a:lumOff val="40000"/>
                  </a:schemeClr>
                </a:solidFill>
                <a:latin typeface="微软雅黑"/>
                <a:ea typeface="微软雅黑"/>
              </a:rPr>
              <a:t>系统基本功能</a:t>
            </a:r>
            <a:endParaRPr lang="en-US" sz="2000" b="0" strike="noStrike" spc="-1">
              <a:latin typeface="Calibri"/>
            </a:endParaRPr>
          </a:p>
        </p:txBody>
      </p:sp>
      <p:sp>
        <p:nvSpPr>
          <p:cNvPr id="232" name="文本框 1"/>
          <p:cNvSpPr/>
          <p:nvPr/>
        </p:nvSpPr>
        <p:spPr>
          <a:xfrm>
            <a:off x="446760" y="833040"/>
            <a:ext cx="7575840" cy="368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3" name="TextBox 2"/>
          <p:cNvSpPr/>
          <p:nvPr/>
        </p:nvSpPr>
        <p:spPr>
          <a:xfrm>
            <a:off x="875880" y="1171800"/>
            <a:ext cx="8004960" cy="2328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sz="1400" b="0" strike="noStrike" spc="-1">
                <a:solidFill>
                  <a:srgbClr val="948A54"/>
                </a:solidFill>
                <a:latin typeface="Arial"/>
                <a:ea typeface="微软雅黑"/>
              </a:rPr>
              <a:t>1</a:t>
            </a:r>
            <a:r>
              <a:rPr lang="zh-CN" sz="1400" b="0" strike="noStrike" spc="-1">
                <a:solidFill>
                  <a:srgbClr val="948A54"/>
                </a:solidFill>
                <a:latin typeface="Arial"/>
                <a:ea typeface="微软雅黑"/>
              </a:rPr>
              <a:t>、支持浏览器访问、客户端访问、移动端</a:t>
            </a:r>
            <a:r>
              <a:rPr lang="en-US" sz="1400" b="0" strike="noStrike" spc="-1">
                <a:solidFill>
                  <a:srgbClr val="948A54"/>
                </a:solidFill>
                <a:latin typeface="Arial"/>
                <a:ea typeface="微软雅黑"/>
              </a:rPr>
              <a:t>APP</a:t>
            </a:r>
            <a:r>
              <a:rPr lang="zh-CN" sz="1400" b="0" strike="noStrike" spc="-1">
                <a:solidFill>
                  <a:srgbClr val="948A54"/>
                </a:solidFill>
                <a:latin typeface="Arial"/>
                <a:ea typeface="微软雅黑"/>
              </a:rPr>
              <a:t>访问（校内、校外都可以）</a:t>
            </a:r>
            <a:endParaRPr lang="en-US" sz="1400" b="0" strike="noStrike" spc="-1">
              <a:latin typeface="Calibri"/>
            </a:endParaRPr>
          </a:p>
          <a:p>
            <a:pPr>
              <a:lnSpc>
                <a:spcPct val="150000"/>
              </a:lnSpc>
              <a:buNone/>
            </a:pPr>
            <a:r>
              <a:rPr lang="en-US" sz="1400" b="0" strike="noStrike" spc="-1">
                <a:solidFill>
                  <a:srgbClr val="948A54"/>
                </a:solidFill>
                <a:latin typeface="Arial"/>
                <a:ea typeface="微软雅黑"/>
              </a:rPr>
              <a:t>2</a:t>
            </a:r>
            <a:r>
              <a:rPr lang="zh-CN" sz="1400" b="0" strike="noStrike" spc="-1">
                <a:solidFill>
                  <a:srgbClr val="948A54"/>
                </a:solidFill>
                <a:latin typeface="Arial"/>
                <a:ea typeface="微软雅黑"/>
              </a:rPr>
              <a:t>、安装</a:t>
            </a:r>
            <a:r>
              <a:rPr lang="en-US" sz="1400" b="0" strike="noStrike" spc="-1">
                <a:solidFill>
                  <a:srgbClr val="948A54"/>
                </a:solidFill>
                <a:latin typeface="Arial"/>
                <a:ea typeface="微软雅黑"/>
              </a:rPr>
              <a:t>nextcloud</a:t>
            </a:r>
            <a:r>
              <a:rPr lang="zh-CN" sz="1400" b="0" strike="noStrike" spc="-1">
                <a:solidFill>
                  <a:srgbClr val="948A54"/>
                </a:solidFill>
                <a:latin typeface="Arial"/>
                <a:ea typeface="微软雅黑"/>
              </a:rPr>
              <a:t>客户端实现文件自动同步，支持</a:t>
            </a:r>
            <a:r>
              <a:rPr lang="en-US" sz="1400" b="0" strike="noStrike" spc="-1">
                <a:solidFill>
                  <a:srgbClr val="948A54"/>
                </a:solidFill>
                <a:latin typeface="Arial"/>
                <a:ea typeface="微软雅黑"/>
              </a:rPr>
              <a:t>webdav</a:t>
            </a:r>
            <a:r>
              <a:rPr lang="zh-CN" sz="1400" b="0" strike="noStrike" spc="-1">
                <a:solidFill>
                  <a:srgbClr val="948A54"/>
                </a:solidFill>
                <a:latin typeface="Arial"/>
                <a:ea typeface="微软雅黑"/>
              </a:rPr>
              <a:t>协议访问（与</a:t>
            </a:r>
            <a:r>
              <a:rPr lang="en-US" sz="1400" b="0" strike="noStrike" spc="-1">
                <a:solidFill>
                  <a:srgbClr val="948A54"/>
                </a:solidFill>
                <a:latin typeface="Arial"/>
                <a:ea typeface="微软雅黑"/>
              </a:rPr>
              <a:t>FTP</a:t>
            </a:r>
            <a:r>
              <a:rPr lang="zh-CN" sz="1400" b="0" strike="noStrike" spc="-1">
                <a:solidFill>
                  <a:srgbClr val="948A54"/>
                </a:solidFill>
                <a:latin typeface="Arial"/>
                <a:ea typeface="微软雅黑"/>
              </a:rPr>
              <a:t>客户端类似）；、</a:t>
            </a:r>
            <a:endParaRPr lang="en-US" sz="1400" b="0" strike="noStrike" spc="-1">
              <a:latin typeface="Calibri"/>
            </a:endParaRPr>
          </a:p>
          <a:p>
            <a:pPr>
              <a:lnSpc>
                <a:spcPct val="150000"/>
              </a:lnSpc>
              <a:buNone/>
            </a:pPr>
            <a:r>
              <a:rPr lang="en-US" sz="1400" b="0" strike="noStrike" spc="-1">
                <a:solidFill>
                  <a:srgbClr val="948A54"/>
                </a:solidFill>
                <a:latin typeface="Arial"/>
                <a:ea typeface="微软雅黑"/>
              </a:rPr>
              <a:t>3</a:t>
            </a:r>
            <a:r>
              <a:rPr lang="zh-CN" sz="1400" b="0" strike="noStrike" spc="-1">
                <a:solidFill>
                  <a:srgbClr val="948A54"/>
                </a:solidFill>
                <a:latin typeface="Arial"/>
                <a:ea typeface="微软雅黑"/>
              </a:rPr>
              <a:t>、为每个用户分配独立帐号，拥有独立空间，用户可以自行管理自己的密码；</a:t>
            </a:r>
            <a:endParaRPr lang="en-US" sz="1400" b="0" strike="noStrike" spc="-1">
              <a:latin typeface="Calibri"/>
            </a:endParaRPr>
          </a:p>
          <a:p>
            <a:pPr>
              <a:lnSpc>
                <a:spcPct val="150000"/>
              </a:lnSpc>
              <a:buNone/>
            </a:pPr>
            <a:r>
              <a:rPr lang="en-US" sz="1400" b="0" strike="noStrike" spc="-1">
                <a:solidFill>
                  <a:srgbClr val="948A54"/>
                </a:solidFill>
                <a:latin typeface="Arial"/>
                <a:ea typeface="微软雅黑"/>
              </a:rPr>
              <a:t>4</a:t>
            </a:r>
            <a:r>
              <a:rPr lang="zh-CN" sz="1400" b="0" strike="noStrike" spc="-1">
                <a:solidFill>
                  <a:srgbClr val="948A54"/>
                </a:solidFill>
                <a:latin typeface="Arial"/>
                <a:ea typeface="微软雅黑"/>
              </a:rPr>
              <a:t>、支持</a:t>
            </a:r>
            <a:r>
              <a:rPr lang="en-US" sz="1400" b="0" strike="noStrike" spc="-1">
                <a:solidFill>
                  <a:srgbClr val="948A54"/>
                </a:solidFill>
                <a:latin typeface="Arial"/>
                <a:ea typeface="微软雅黑"/>
              </a:rPr>
              <a:t>LDAP/AD</a:t>
            </a:r>
            <a:r>
              <a:rPr lang="zh-CN" sz="1400" b="0" strike="noStrike" spc="-1">
                <a:solidFill>
                  <a:srgbClr val="948A54"/>
                </a:solidFill>
                <a:latin typeface="Arial"/>
                <a:ea typeface="微软雅黑"/>
              </a:rPr>
              <a:t>集成，实现校内网络认证统一账户信息；</a:t>
            </a:r>
            <a:endParaRPr lang="en-US" sz="1400" b="0" strike="noStrike" spc="-1">
              <a:latin typeface="Calibri"/>
            </a:endParaRPr>
          </a:p>
          <a:p>
            <a:pPr>
              <a:lnSpc>
                <a:spcPct val="150000"/>
              </a:lnSpc>
              <a:buNone/>
            </a:pPr>
            <a:r>
              <a:rPr lang="en-US" sz="1400" b="0" strike="noStrike" spc="-1">
                <a:solidFill>
                  <a:srgbClr val="948A54"/>
                </a:solidFill>
                <a:latin typeface="Arial"/>
                <a:ea typeface="微软雅黑"/>
              </a:rPr>
              <a:t>5</a:t>
            </a:r>
            <a:r>
              <a:rPr lang="zh-CN" sz="1400" b="0" strike="noStrike" spc="-1">
                <a:solidFill>
                  <a:srgbClr val="948A54"/>
                </a:solidFill>
                <a:latin typeface="Arial"/>
                <a:ea typeface="微软雅黑"/>
              </a:rPr>
              <a:t>、用户可以自已设置资源共享的方式和权限，支持链接共享、指定用户共享、指定分组共享；</a:t>
            </a:r>
            <a:endParaRPr lang="en-US" sz="1400" b="0" strike="noStrike" spc="-1">
              <a:latin typeface="Calibri"/>
            </a:endParaRPr>
          </a:p>
          <a:p>
            <a:pPr>
              <a:lnSpc>
                <a:spcPct val="150000"/>
              </a:lnSpc>
              <a:buNone/>
            </a:pPr>
            <a:r>
              <a:rPr lang="en-US" sz="1400" b="0" strike="noStrike" spc="-1">
                <a:solidFill>
                  <a:srgbClr val="948A54"/>
                </a:solidFill>
                <a:latin typeface="Arial"/>
                <a:ea typeface="微软雅黑"/>
              </a:rPr>
              <a:t>6</a:t>
            </a:r>
            <a:r>
              <a:rPr lang="zh-CN" sz="1400" b="0" strike="noStrike" spc="-1">
                <a:solidFill>
                  <a:srgbClr val="948A54"/>
                </a:solidFill>
                <a:latin typeface="Arial"/>
                <a:ea typeface="微软雅黑"/>
              </a:rPr>
              <a:t>、支持在线打开、编辑，实现简单的在线协助办公；</a:t>
            </a:r>
            <a:endParaRPr lang="en-US" sz="1400" b="0" strike="noStrike" spc="-1">
              <a:latin typeface="Calibri"/>
            </a:endParaRPr>
          </a:p>
          <a:p>
            <a:pPr>
              <a:lnSpc>
                <a:spcPct val="150000"/>
              </a:lnSpc>
              <a:buNone/>
            </a:pPr>
            <a:r>
              <a:rPr lang="en-US" sz="1400" b="0" strike="noStrike" spc="-1">
                <a:solidFill>
                  <a:srgbClr val="948A54"/>
                </a:solidFill>
                <a:latin typeface="Arial"/>
                <a:ea typeface="微软雅黑"/>
              </a:rPr>
              <a:t>7</a:t>
            </a:r>
            <a:r>
              <a:rPr lang="zh-CN" sz="1400" b="0" strike="noStrike" spc="-1">
                <a:solidFill>
                  <a:srgbClr val="948A54"/>
                </a:solidFill>
                <a:latin typeface="Arial"/>
                <a:ea typeface="微软雅黑"/>
              </a:rPr>
              <a:t>、其它功能，使用插件扩展，已安装了“通话插件“、“公告插件”、”表单插件”；</a:t>
            </a:r>
            <a:endParaRPr lang="en-US" sz="1400" b="0" strike="noStrike" spc="-1"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:p15="http://schemas.microsoft.com/office/powerpoint/2012/main" xmlns="">
      <p:transition spd="med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图片 4"/>
          <p:cNvPicPr/>
          <p:nvPr/>
        </p:nvPicPr>
        <p:blipFill>
          <a:blip r:embed="rId3"/>
          <a:stretch/>
        </p:blipFill>
        <p:spPr>
          <a:xfrm>
            <a:off x="759600" y="44640"/>
            <a:ext cx="7245000" cy="4494600"/>
          </a:xfrm>
          <a:prstGeom prst="rect">
            <a:avLst/>
          </a:prstGeom>
          <a:ln w="0">
            <a:noFill/>
          </a:ln>
        </p:spPr>
      </p:pic>
      <p:grpSp>
        <p:nvGrpSpPr>
          <p:cNvPr id="235" name="组合 51"/>
          <p:cNvGrpSpPr/>
          <p:nvPr/>
        </p:nvGrpSpPr>
        <p:grpSpPr>
          <a:xfrm>
            <a:off x="-2579760" y="-1888200"/>
            <a:ext cx="14303520" cy="8920080"/>
            <a:chOff x="-2579760" y="-1888200"/>
            <a:chExt cx="14303520" cy="8920080"/>
          </a:xfrm>
        </p:grpSpPr>
        <p:grpSp>
          <p:nvGrpSpPr>
            <p:cNvPr id="236" name="组合 45"/>
            <p:cNvGrpSpPr/>
            <p:nvPr/>
          </p:nvGrpSpPr>
          <p:grpSpPr>
            <a:xfrm>
              <a:off x="-2579760" y="-1888200"/>
              <a:ext cx="4433040" cy="4063680"/>
              <a:chOff x="-2579760" y="-1888200"/>
              <a:chExt cx="4433040" cy="4063680"/>
            </a:xfrm>
          </p:grpSpPr>
          <p:sp>
            <p:nvSpPr>
              <p:cNvPr id="237" name="等腰三角形 43"/>
              <p:cNvSpPr/>
              <p:nvPr/>
            </p:nvSpPr>
            <p:spPr>
              <a:xfrm rot="11700000">
                <a:off x="-2135160" y="-1383840"/>
                <a:ext cx="3644280" cy="3141360"/>
              </a:xfrm>
              <a:prstGeom prst="triangle">
                <a:avLst>
                  <a:gd name="adj" fmla="val 50000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238" name="等腰三角形 44"/>
              <p:cNvSpPr/>
              <p:nvPr/>
            </p:nvSpPr>
            <p:spPr>
              <a:xfrm rot="11700000">
                <a:off x="-2235240" y="-1469880"/>
                <a:ext cx="3644280" cy="3141360"/>
              </a:xfrm>
              <a:prstGeom prst="triangle">
                <a:avLst>
                  <a:gd name="adj" fmla="val 50000"/>
                </a:avLst>
              </a:prstGeom>
              <a:solidFill>
                <a:srgbClr val="82318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</p:grpSp>
        <p:grpSp>
          <p:nvGrpSpPr>
            <p:cNvPr id="239" name="组合 46"/>
            <p:cNvGrpSpPr/>
            <p:nvPr/>
          </p:nvGrpSpPr>
          <p:grpSpPr>
            <a:xfrm>
              <a:off x="7290720" y="2967840"/>
              <a:ext cx="4433040" cy="4064040"/>
              <a:chOff x="7290720" y="2967840"/>
              <a:chExt cx="4433040" cy="4064040"/>
            </a:xfrm>
          </p:grpSpPr>
          <p:sp>
            <p:nvSpPr>
              <p:cNvPr id="240" name="等腰三角形 47"/>
              <p:cNvSpPr/>
              <p:nvPr/>
            </p:nvSpPr>
            <p:spPr>
              <a:xfrm rot="900000">
                <a:off x="7634880" y="3385800"/>
                <a:ext cx="3644280" cy="3141360"/>
              </a:xfrm>
              <a:prstGeom prst="triangle">
                <a:avLst>
                  <a:gd name="adj" fmla="val 50000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241" name="等腰三角形 48"/>
              <p:cNvSpPr/>
              <p:nvPr/>
            </p:nvSpPr>
            <p:spPr>
              <a:xfrm rot="900000">
                <a:off x="7734960" y="3472200"/>
                <a:ext cx="3644280" cy="3141360"/>
              </a:xfrm>
              <a:prstGeom prst="triangle">
                <a:avLst>
                  <a:gd name="adj" fmla="val 50000"/>
                </a:avLst>
              </a:prstGeom>
              <a:solidFill>
                <a:srgbClr val="82318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</p:grpSp>
      </p:grpSp>
      <p:pic>
        <p:nvPicPr>
          <p:cNvPr id="242" name="图片 6"/>
          <p:cNvPicPr/>
          <p:nvPr/>
        </p:nvPicPr>
        <p:blipFill>
          <a:blip r:embed="rId4"/>
          <a:stretch/>
        </p:blipFill>
        <p:spPr>
          <a:xfrm>
            <a:off x="1471680" y="4068360"/>
            <a:ext cx="6224760" cy="942840"/>
          </a:xfrm>
          <a:prstGeom prst="rect">
            <a:avLst/>
          </a:prstGeom>
          <a:ln w="0">
            <a:noFill/>
          </a:ln>
        </p:spPr>
      </p:pic>
      <p:pic>
        <p:nvPicPr>
          <p:cNvPr id="243" name="图片 8"/>
          <p:cNvPicPr/>
          <p:nvPr/>
        </p:nvPicPr>
        <p:blipFill>
          <a:blip r:embed="rId5"/>
          <a:stretch/>
        </p:blipFill>
        <p:spPr>
          <a:xfrm>
            <a:off x="7812360" y="3689280"/>
            <a:ext cx="385200" cy="378000"/>
          </a:xfrm>
          <a:prstGeom prst="rect">
            <a:avLst/>
          </a:prstGeom>
          <a:ln w="0">
            <a:noFill/>
          </a:ln>
        </p:spPr>
      </p:pic>
      <p:pic>
        <p:nvPicPr>
          <p:cNvPr id="244" name="图片 12"/>
          <p:cNvPicPr/>
          <p:nvPr/>
        </p:nvPicPr>
        <p:blipFill>
          <a:blip r:embed="rId6"/>
          <a:stretch/>
        </p:blipFill>
        <p:spPr>
          <a:xfrm>
            <a:off x="0" y="4613760"/>
            <a:ext cx="2254320" cy="551880"/>
          </a:xfrm>
          <a:prstGeom prst="rect">
            <a:avLst/>
          </a:prstGeom>
          <a:ln w="0">
            <a:noFill/>
          </a:ln>
        </p:spPr>
      </p:pic>
      <p:pic>
        <p:nvPicPr>
          <p:cNvPr id="245" name="图片 7"/>
          <p:cNvPicPr/>
          <p:nvPr/>
        </p:nvPicPr>
        <p:blipFill>
          <a:blip r:embed="rId7"/>
          <a:stretch/>
        </p:blipFill>
        <p:spPr>
          <a:xfrm>
            <a:off x="6291360" y="4442760"/>
            <a:ext cx="2127960" cy="699840"/>
          </a:xfrm>
          <a:prstGeom prst="rect">
            <a:avLst/>
          </a:prstGeom>
          <a:ln w="0">
            <a:noFill/>
          </a:ln>
        </p:spPr>
      </p:pic>
      <p:sp>
        <p:nvSpPr>
          <p:cNvPr id="246" name="文本框 9"/>
          <p:cNvSpPr/>
          <p:nvPr/>
        </p:nvSpPr>
        <p:spPr>
          <a:xfrm>
            <a:off x="976320" y="131760"/>
            <a:ext cx="6963840" cy="699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85840" indent="-285840">
              <a:lnSpc>
                <a:spcPct val="200000"/>
              </a:lnSpc>
              <a:buClr>
                <a:srgbClr val="C271CE"/>
              </a:buClr>
              <a:buFont typeface="Wingdings" charset="2"/>
              <a:buChar char=""/>
            </a:pPr>
            <a:r>
              <a:rPr lang="zh-CN" sz="2000" b="0" strike="noStrike" spc="-1">
                <a:solidFill>
                  <a:schemeClr val="accent2">
                    <a:lumMod val="60000"/>
                    <a:lumOff val="40000"/>
                  </a:schemeClr>
                </a:solidFill>
                <a:latin typeface="微软雅黑"/>
                <a:ea typeface="微软雅黑"/>
              </a:rPr>
              <a:t>云盘系统组成</a:t>
            </a:r>
            <a:endParaRPr lang="en-US" sz="2000" b="0" strike="noStrike" spc="-1">
              <a:latin typeface="Calibri"/>
            </a:endParaRPr>
          </a:p>
        </p:txBody>
      </p:sp>
      <p:sp>
        <p:nvSpPr>
          <p:cNvPr id="247" name="文本框 1"/>
          <p:cNvSpPr/>
          <p:nvPr/>
        </p:nvSpPr>
        <p:spPr>
          <a:xfrm>
            <a:off x="428760" y="709920"/>
            <a:ext cx="7575840" cy="368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:p15="http://schemas.microsoft.com/office/powerpoint/2012/main" xmlns="">
      <p:transition spd="med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8" name="组合 51"/>
          <p:cNvGrpSpPr/>
          <p:nvPr/>
        </p:nvGrpSpPr>
        <p:grpSpPr>
          <a:xfrm>
            <a:off x="-2579760" y="-1888200"/>
            <a:ext cx="14303520" cy="8920080"/>
            <a:chOff x="-2579760" y="-1888200"/>
            <a:chExt cx="14303520" cy="8920080"/>
          </a:xfrm>
        </p:grpSpPr>
        <p:grpSp>
          <p:nvGrpSpPr>
            <p:cNvPr id="249" name="组合 45"/>
            <p:cNvGrpSpPr/>
            <p:nvPr/>
          </p:nvGrpSpPr>
          <p:grpSpPr>
            <a:xfrm>
              <a:off x="-2579760" y="-1888200"/>
              <a:ext cx="4433040" cy="4063680"/>
              <a:chOff x="-2579760" y="-1888200"/>
              <a:chExt cx="4433040" cy="4063680"/>
            </a:xfrm>
          </p:grpSpPr>
          <p:sp>
            <p:nvSpPr>
              <p:cNvPr id="250" name="等腰三角形 43"/>
              <p:cNvSpPr/>
              <p:nvPr/>
            </p:nvSpPr>
            <p:spPr>
              <a:xfrm rot="11700000">
                <a:off x="-2135160" y="-1383840"/>
                <a:ext cx="3644280" cy="3141360"/>
              </a:xfrm>
              <a:prstGeom prst="triangle">
                <a:avLst>
                  <a:gd name="adj" fmla="val 50000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251" name="等腰三角形 44"/>
              <p:cNvSpPr/>
              <p:nvPr/>
            </p:nvSpPr>
            <p:spPr>
              <a:xfrm rot="11700000">
                <a:off x="-2235240" y="-1469880"/>
                <a:ext cx="3644280" cy="3141360"/>
              </a:xfrm>
              <a:prstGeom prst="triangle">
                <a:avLst>
                  <a:gd name="adj" fmla="val 50000"/>
                </a:avLst>
              </a:prstGeom>
              <a:solidFill>
                <a:srgbClr val="82318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</p:grpSp>
        <p:grpSp>
          <p:nvGrpSpPr>
            <p:cNvPr id="252" name="组合 46"/>
            <p:cNvGrpSpPr/>
            <p:nvPr/>
          </p:nvGrpSpPr>
          <p:grpSpPr>
            <a:xfrm>
              <a:off x="7290720" y="2967840"/>
              <a:ext cx="4433040" cy="4064040"/>
              <a:chOff x="7290720" y="2967840"/>
              <a:chExt cx="4433040" cy="4064040"/>
            </a:xfrm>
          </p:grpSpPr>
          <p:sp>
            <p:nvSpPr>
              <p:cNvPr id="253" name="等腰三角形 47"/>
              <p:cNvSpPr/>
              <p:nvPr/>
            </p:nvSpPr>
            <p:spPr>
              <a:xfrm rot="900000">
                <a:off x="7634880" y="3385800"/>
                <a:ext cx="3644280" cy="3141360"/>
              </a:xfrm>
              <a:prstGeom prst="triangle">
                <a:avLst>
                  <a:gd name="adj" fmla="val 50000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254" name="等腰三角形 48"/>
              <p:cNvSpPr/>
              <p:nvPr/>
            </p:nvSpPr>
            <p:spPr>
              <a:xfrm rot="900000">
                <a:off x="7734960" y="3472200"/>
                <a:ext cx="3644280" cy="3141360"/>
              </a:xfrm>
              <a:prstGeom prst="triangle">
                <a:avLst>
                  <a:gd name="adj" fmla="val 50000"/>
                </a:avLst>
              </a:prstGeom>
              <a:solidFill>
                <a:srgbClr val="82318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</p:grpSp>
      </p:grpSp>
      <p:pic>
        <p:nvPicPr>
          <p:cNvPr id="255" name="图片 6"/>
          <p:cNvPicPr/>
          <p:nvPr/>
        </p:nvPicPr>
        <p:blipFill>
          <a:blip r:embed="rId3"/>
          <a:stretch/>
        </p:blipFill>
        <p:spPr>
          <a:xfrm>
            <a:off x="1471680" y="4068360"/>
            <a:ext cx="6224760" cy="942840"/>
          </a:xfrm>
          <a:prstGeom prst="rect">
            <a:avLst/>
          </a:prstGeom>
          <a:ln w="0">
            <a:noFill/>
          </a:ln>
        </p:spPr>
      </p:pic>
      <p:pic>
        <p:nvPicPr>
          <p:cNvPr id="256" name="图片 8"/>
          <p:cNvPicPr/>
          <p:nvPr/>
        </p:nvPicPr>
        <p:blipFill>
          <a:blip r:embed="rId4"/>
          <a:stretch/>
        </p:blipFill>
        <p:spPr>
          <a:xfrm>
            <a:off x="7812360" y="3689280"/>
            <a:ext cx="385200" cy="378000"/>
          </a:xfrm>
          <a:prstGeom prst="rect">
            <a:avLst/>
          </a:prstGeom>
          <a:ln w="0">
            <a:noFill/>
          </a:ln>
        </p:spPr>
      </p:pic>
      <p:pic>
        <p:nvPicPr>
          <p:cNvPr id="257" name="图片 12"/>
          <p:cNvPicPr/>
          <p:nvPr/>
        </p:nvPicPr>
        <p:blipFill>
          <a:blip r:embed="rId5"/>
          <a:stretch/>
        </p:blipFill>
        <p:spPr>
          <a:xfrm>
            <a:off x="0" y="4613760"/>
            <a:ext cx="2254320" cy="551880"/>
          </a:xfrm>
          <a:prstGeom prst="rect">
            <a:avLst/>
          </a:prstGeom>
          <a:ln w="0">
            <a:noFill/>
          </a:ln>
        </p:spPr>
      </p:pic>
      <p:pic>
        <p:nvPicPr>
          <p:cNvPr id="258" name="图片 7"/>
          <p:cNvPicPr/>
          <p:nvPr/>
        </p:nvPicPr>
        <p:blipFill>
          <a:blip r:embed="rId6"/>
          <a:stretch/>
        </p:blipFill>
        <p:spPr>
          <a:xfrm>
            <a:off x="6291360" y="4442760"/>
            <a:ext cx="2127960" cy="699840"/>
          </a:xfrm>
          <a:prstGeom prst="rect">
            <a:avLst/>
          </a:prstGeom>
          <a:ln w="0">
            <a:noFill/>
          </a:ln>
        </p:spPr>
      </p:pic>
      <p:sp>
        <p:nvSpPr>
          <p:cNvPr id="259" name="文本框 1"/>
          <p:cNvSpPr/>
          <p:nvPr/>
        </p:nvSpPr>
        <p:spPr>
          <a:xfrm>
            <a:off x="428760" y="709920"/>
            <a:ext cx="7575840" cy="368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0" name="文本框 9"/>
          <p:cNvSpPr/>
          <p:nvPr/>
        </p:nvSpPr>
        <p:spPr>
          <a:xfrm>
            <a:off x="976320" y="131760"/>
            <a:ext cx="6963840" cy="61884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85840" indent="-285840">
              <a:lnSpc>
                <a:spcPct val="200000"/>
              </a:lnSpc>
              <a:buClr>
                <a:srgbClr val="C271CE"/>
              </a:buClr>
              <a:buFont typeface="Wingdings" charset="2"/>
              <a:buChar char=""/>
            </a:pPr>
            <a:r>
              <a:rPr lang="zh-CN" sz="2000" b="0" strike="noStrike" spc="-1" dirty="0">
                <a:solidFill>
                  <a:schemeClr val="accent2">
                    <a:lumMod val="60000"/>
                    <a:lumOff val="40000"/>
                  </a:schemeClr>
                </a:solidFill>
                <a:latin typeface="微软雅黑"/>
                <a:ea typeface="微软雅黑"/>
              </a:rPr>
              <a:t>云</a:t>
            </a:r>
            <a:r>
              <a:rPr lang="zh-CN" sz="2000" b="0" strike="noStrike" spc="-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微软雅黑"/>
                <a:ea typeface="微软雅黑"/>
              </a:rPr>
              <a:t>系统</a:t>
            </a:r>
            <a:r>
              <a:rPr lang="zh-CN" altLang="en-US" sz="2000" spc="-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微软雅黑"/>
                <a:ea typeface="微软雅黑"/>
              </a:rPr>
              <a:t>，用户分组及共享目录</a:t>
            </a:r>
            <a:endParaRPr lang="en-US" sz="2000" b="0" strike="noStrike" spc="-1" dirty="0">
              <a:latin typeface="Calibri"/>
            </a:endParaRPr>
          </a:p>
        </p:txBody>
      </p:sp>
      <p:sp>
        <p:nvSpPr>
          <p:cNvPr id="261" name="TextBox 5"/>
          <p:cNvSpPr/>
          <p:nvPr/>
        </p:nvSpPr>
        <p:spPr>
          <a:xfrm>
            <a:off x="856800" y="894600"/>
            <a:ext cx="7883640" cy="258386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zh-CN" altLang="en-US" spc="-1" dirty="0">
                <a:latin typeface="Calibri"/>
              </a:rPr>
              <a:t>一</a:t>
            </a:r>
            <a:r>
              <a:rPr lang="zh-CN" altLang="en-US" sz="1800" b="0" strike="noStrike" spc="-1" dirty="0" smtClean="0">
                <a:latin typeface="Calibri"/>
              </a:rPr>
              <a:t>、用户分组主要有科室和学科分组</a:t>
            </a:r>
            <a:endParaRPr lang="en-US" altLang="zh-CN" sz="1800" b="0" strike="noStrike" spc="-1" dirty="0" smtClean="0">
              <a:latin typeface="Calibri"/>
            </a:endParaRPr>
          </a:p>
          <a:p>
            <a:pPr>
              <a:lnSpc>
                <a:spcPct val="100000"/>
              </a:lnSpc>
              <a:buNone/>
            </a:pPr>
            <a:r>
              <a:rPr lang="en-US" altLang="zh-CN" spc="-1" dirty="0">
                <a:latin typeface="Calibri"/>
              </a:rPr>
              <a:t> </a:t>
            </a:r>
            <a:r>
              <a:rPr lang="en-US" altLang="zh-CN" spc="-1" dirty="0" smtClean="0">
                <a:latin typeface="Calibri"/>
              </a:rPr>
              <a:t>       </a:t>
            </a:r>
            <a:r>
              <a:rPr lang="zh-CN" altLang="en-US" spc="-1" dirty="0" smtClean="0">
                <a:latin typeface="Calibri"/>
              </a:rPr>
              <a:t>如德育处、总务处、教务处；语文组、数学组等；</a:t>
            </a:r>
            <a:endParaRPr lang="en-US" altLang="zh-CN" sz="1800" b="0" strike="noStrike" spc="-1" dirty="0" smtClean="0">
              <a:latin typeface="Calibri"/>
            </a:endParaRPr>
          </a:p>
          <a:p>
            <a:pPr>
              <a:lnSpc>
                <a:spcPct val="100000"/>
              </a:lnSpc>
              <a:buNone/>
            </a:pPr>
            <a:r>
              <a:rPr lang="en-US" altLang="zh-CN" spc="-1" dirty="0" smtClean="0">
                <a:latin typeface="Calibri"/>
              </a:rPr>
              <a:t>2</a:t>
            </a:r>
            <a:r>
              <a:rPr lang="zh-CN" altLang="en-US" spc="-1" dirty="0" smtClean="0">
                <a:latin typeface="Calibri"/>
              </a:rPr>
              <a:t>、固定共享目录</a:t>
            </a:r>
            <a:endParaRPr lang="en-US" altLang="zh-CN" spc="-1" dirty="0" smtClean="0">
              <a:latin typeface="Calibri"/>
            </a:endParaRPr>
          </a:p>
          <a:p>
            <a:pPr>
              <a:lnSpc>
                <a:spcPct val="100000"/>
              </a:lnSpc>
              <a:buNone/>
            </a:pPr>
            <a:r>
              <a:rPr lang="en-US" altLang="zh-CN" spc="-1" dirty="0">
                <a:latin typeface="Calibri"/>
              </a:rPr>
              <a:t> </a:t>
            </a:r>
            <a:r>
              <a:rPr lang="en-US" altLang="zh-CN" spc="-1" dirty="0" smtClean="0">
                <a:latin typeface="Calibri"/>
              </a:rPr>
              <a:t>        </a:t>
            </a:r>
            <a:r>
              <a:rPr lang="zh-CN" altLang="en-US" spc="-1" dirty="0" smtClean="0">
                <a:latin typeface="Calibri"/>
              </a:rPr>
              <a:t>教室多媒体，用于教室上课课件的传输；</a:t>
            </a:r>
            <a:endParaRPr lang="en-US" altLang="zh-CN" spc="-1" dirty="0" smtClean="0">
              <a:latin typeface="Calibri"/>
            </a:endParaRPr>
          </a:p>
          <a:p>
            <a:pPr>
              <a:lnSpc>
                <a:spcPct val="100000"/>
              </a:lnSpc>
              <a:buNone/>
            </a:pPr>
            <a:r>
              <a:rPr lang="en-US" altLang="zh-CN" sz="1800" b="0" strike="noStrike" spc="-1" dirty="0">
                <a:latin typeface="Calibri"/>
              </a:rPr>
              <a:t> </a:t>
            </a:r>
            <a:r>
              <a:rPr lang="en-US" altLang="zh-CN" sz="1800" b="0" strike="noStrike" spc="-1" dirty="0" smtClean="0">
                <a:latin typeface="Calibri"/>
              </a:rPr>
              <a:t>        </a:t>
            </a:r>
            <a:r>
              <a:rPr lang="zh-CN" altLang="en-US" spc="-1" dirty="0" smtClean="0">
                <a:latin typeface="Calibri"/>
              </a:rPr>
              <a:t>常用软件，用于公共常用办公软件；</a:t>
            </a:r>
            <a:endParaRPr lang="en-US" altLang="zh-CN" spc="-1" dirty="0" smtClean="0">
              <a:latin typeface="Calibri"/>
            </a:endParaRPr>
          </a:p>
          <a:p>
            <a:pPr>
              <a:lnSpc>
                <a:spcPct val="100000"/>
              </a:lnSpc>
              <a:buNone/>
            </a:pPr>
            <a:r>
              <a:rPr lang="en-US" altLang="zh-CN" sz="1800" b="0" strike="noStrike" spc="-1" dirty="0">
                <a:latin typeface="Calibri"/>
              </a:rPr>
              <a:t> </a:t>
            </a:r>
            <a:r>
              <a:rPr lang="en-US" altLang="zh-CN" sz="1800" b="0" strike="noStrike" spc="-1" dirty="0" smtClean="0">
                <a:latin typeface="Calibri"/>
              </a:rPr>
              <a:t>        </a:t>
            </a:r>
            <a:r>
              <a:rPr lang="zh-CN" altLang="en-US" sz="1800" b="0" strike="noStrike" spc="-1" dirty="0" smtClean="0">
                <a:latin typeface="Calibri"/>
              </a:rPr>
              <a:t>教案一体化</a:t>
            </a:r>
            <a:endParaRPr lang="en-US" altLang="zh-CN" sz="1800" b="0" strike="noStrike" spc="-1" dirty="0" smtClean="0">
              <a:latin typeface="Calibri"/>
            </a:endParaRPr>
          </a:p>
          <a:p>
            <a:pPr>
              <a:lnSpc>
                <a:spcPct val="100000"/>
              </a:lnSpc>
              <a:buNone/>
            </a:pPr>
            <a:r>
              <a:rPr lang="en-US" altLang="zh-CN" spc="-1" dirty="0">
                <a:latin typeface="Calibri"/>
              </a:rPr>
              <a:t> </a:t>
            </a:r>
            <a:r>
              <a:rPr lang="en-US" altLang="zh-CN" spc="-1" dirty="0" smtClean="0">
                <a:latin typeface="Calibri"/>
              </a:rPr>
              <a:t>         </a:t>
            </a:r>
            <a:r>
              <a:rPr lang="zh-CN" altLang="en-US" spc="-1" dirty="0" smtClean="0">
                <a:latin typeface="Calibri"/>
              </a:rPr>
              <a:t>校园活动素材</a:t>
            </a:r>
            <a:endParaRPr lang="en-US" altLang="zh-CN" spc="-1" dirty="0" smtClean="0">
              <a:latin typeface="Calibri"/>
            </a:endParaRPr>
          </a:p>
          <a:p>
            <a:pPr>
              <a:lnSpc>
                <a:spcPct val="100000"/>
              </a:lnSpc>
              <a:buNone/>
            </a:pPr>
            <a:r>
              <a:rPr lang="en-US" altLang="zh-CN" sz="1800" b="0" strike="noStrike" spc="-1" dirty="0">
                <a:latin typeface="Calibri"/>
              </a:rPr>
              <a:t> </a:t>
            </a:r>
            <a:r>
              <a:rPr lang="en-US" altLang="zh-CN" sz="1800" b="0" strike="noStrike" spc="-1" dirty="0" smtClean="0">
                <a:latin typeface="Calibri"/>
              </a:rPr>
              <a:t>         </a:t>
            </a:r>
            <a:r>
              <a:rPr lang="zh-CN" altLang="en-US" sz="1800" b="0" strike="noStrike" spc="-1" dirty="0" smtClean="0">
                <a:latin typeface="Calibri"/>
              </a:rPr>
              <a:t>校园活动照片</a:t>
            </a:r>
            <a:endParaRPr lang="en-US" altLang="zh-CN" sz="1800" b="0" strike="noStrike" spc="-1" dirty="0" smtClean="0">
              <a:latin typeface="Calibri"/>
            </a:endParaRPr>
          </a:p>
          <a:p>
            <a:pPr>
              <a:lnSpc>
                <a:spcPct val="100000"/>
              </a:lnSpc>
              <a:buNone/>
            </a:pPr>
            <a:r>
              <a:rPr lang="en-US" altLang="zh-CN" spc="-1" dirty="0" smtClean="0">
                <a:latin typeface="Calibri"/>
              </a:rPr>
              <a:t> 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:p15="http://schemas.microsoft.com/office/powerpoint/2012/main" xmlns="">
      <p:transition spd="med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8" name="组合 51"/>
          <p:cNvGrpSpPr/>
          <p:nvPr/>
        </p:nvGrpSpPr>
        <p:grpSpPr>
          <a:xfrm>
            <a:off x="-2579760" y="-1888200"/>
            <a:ext cx="14303520" cy="8920080"/>
            <a:chOff x="-2579760" y="-1888200"/>
            <a:chExt cx="14303520" cy="8920080"/>
          </a:xfrm>
        </p:grpSpPr>
        <p:grpSp>
          <p:nvGrpSpPr>
            <p:cNvPr id="249" name="组合 45"/>
            <p:cNvGrpSpPr/>
            <p:nvPr/>
          </p:nvGrpSpPr>
          <p:grpSpPr>
            <a:xfrm>
              <a:off x="-2579760" y="-1888200"/>
              <a:ext cx="4433040" cy="4063680"/>
              <a:chOff x="-2579760" y="-1888200"/>
              <a:chExt cx="4433040" cy="4063680"/>
            </a:xfrm>
          </p:grpSpPr>
          <p:sp>
            <p:nvSpPr>
              <p:cNvPr id="250" name="等腰三角形 43"/>
              <p:cNvSpPr/>
              <p:nvPr/>
            </p:nvSpPr>
            <p:spPr>
              <a:xfrm rot="11700000">
                <a:off x="-2135160" y="-1383840"/>
                <a:ext cx="3644280" cy="3141360"/>
              </a:xfrm>
              <a:prstGeom prst="triangle">
                <a:avLst>
                  <a:gd name="adj" fmla="val 50000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251" name="等腰三角形 44"/>
              <p:cNvSpPr/>
              <p:nvPr/>
            </p:nvSpPr>
            <p:spPr>
              <a:xfrm rot="11700000">
                <a:off x="-2235240" y="-1469880"/>
                <a:ext cx="3644280" cy="3141360"/>
              </a:xfrm>
              <a:prstGeom prst="triangle">
                <a:avLst>
                  <a:gd name="adj" fmla="val 50000"/>
                </a:avLst>
              </a:prstGeom>
              <a:solidFill>
                <a:srgbClr val="82318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</p:grpSp>
        <p:grpSp>
          <p:nvGrpSpPr>
            <p:cNvPr id="252" name="组合 46"/>
            <p:cNvGrpSpPr/>
            <p:nvPr/>
          </p:nvGrpSpPr>
          <p:grpSpPr>
            <a:xfrm>
              <a:off x="7290720" y="2967840"/>
              <a:ext cx="4433040" cy="4064040"/>
              <a:chOff x="7290720" y="2967840"/>
              <a:chExt cx="4433040" cy="4064040"/>
            </a:xfrm>
          </p:grpSpPr>
          <p:sp>
            <p:nvSpPr>
              <p:cNvPr id="253" name="等腰三角形 47"/>
              <p:cNvSpPr/>
              <p:nvPr/>
            </p:nvSpPr>
            <p:spPr>
              <a:xfrm rot="900000">
                <a:off x="7634880" y="3385800"/>
                <a:ext cx="3644280" cy="3141360"/>
              </a:xfrm>
              <a:prstGeom prst="triangle">
                <a:avLst>
                  <a:gd name="adj" fmla="val 50000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254" name="等腰三角形 48"/>
              <p:cNvSpPr/>
              <p:nvPr/>
            </p:nvSpPr>
            <p:spPr>
              <a:xfrm rot="900000">
                <a:off x="7734960" y="3472200"/>
                <a:ext cx="3644280" cy="3141360"/>
              </a:xfrm>
              <a:prstGeom prst="triangle">
                <a:avLst>
                  <a:gd name="adj" fmla="val 50000"/>
                </a:avLst>
              </a:prstGeom>
              <a:solidFill>
                <a:srgbClr val="82318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</p:grpSp>
      </p:grpSp>
      <p:pic>
        <p:nvPicPr>
          <p:cNvPr id="255" name="图片 6"/>
          <p:cNvPicPr/>
          <p:nvPr/>
        </p:nvPicPr>
        <p:blipFill>
          <a:blip r:embed="rId3"/>
          <a:stretch/>
        </p:blipFill>
        <p:spPr>
          <a:xfrm>
            <a:off x="1471680" y="4068360"/>
            <a:ext cx="6224760" cy="942840"/>
          </a:xfrm>
          <a:prstGeom prst="rect">
            <a:avLst/>
          </a:prstGeom>
          <a:ln w="0">
            <a:noFill/>
          </a:ln>
        </p:spPr>
      </p:pic>
      <p:pic>
        <p:nvPicPr>
          <p:cNvPr id="256" name="图片 8"/>
          <p:cNvPicPr/>
          <p:nvPr/>
        </p:nvPicPr>
        <p:blipFill>
          <a:blip r:embed="rId4"/>
          <a:stretch/>
        </p:blipFill>
        <p:spPr>
          <a:xfrm>
            <a:off x="7812360" y="3689280"/>
            <a:ext cx="385200" cy="378000"/>
          </a:xfrm>
          <a:prstGeom prst="rect">
            <a:avLst/>
          </a:prstGeom>
          <a:ln w="0">
            <a:noFill/>
          </a:ln>
        </p:spPr>
      </p:pic>
      <p:pic>
        <p:nvPicPr>
          <p:cNvPr id="257" name="图片 12"/>
          <p:cNvPicPr/>
          <p:nvPr/>
        </p:nvPicPr>
        <p:blipFill>
          <a:blip r:embed="rId5"/>
          <a:stretch/>
        </p:blipFill>
        <p:spPr>
          <a:xfrm>
            <a:off x="0" y="4613760"/>
            <a:ext cx="2254320" cy="551880"/>
          </a:xfrm>
          <a:prstGeom prst="rect">
            <a:avLst/>
          </a:prstGeom>
          <a:ln w="0">
            <a:noFill/>
          </a:ln>
        </p:spPr>
      </p:pic>
      <p:pic>
        <p:nvPicPr>
          <p:cNvPr id="258" name="图片 7"/>
          <p:cNvPicPr/>
          <p:nvPr/>
        </p:nvPicPr>
        <p:blipFill>
          <a:blip r:embed="rId6"/>
          <a:stretch/>
        </p:blipFill>
        <p:spPr>
          <a:xfrm>
            <a:off x="6291360" y="4442760"/>
            <a:ext cx="2127960" cy="699840"/>
          </a:xfrm>
          <a:prstGeom prst="rect">
            <a:avLst/>
          </a:prstGeom>
          <a:ln w="0">
            <a:noFill/>
          </a:ln>
        </p:spPr>
      </p:pic>
      <p:sp>
        <p:nvSpPr>
          <p:cNvPr id="259" name="文本框 1"/>
          <p:cNvSpPr/>
          <p:nvPr/>
        </p:nvSpPr>
        <p:spPr>
          <a:xfrm>
            <a:off x="428760" y="709920"/>
            <a:ext cx="7575840" cy="368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0" name="文本框 9"/>
          <p:cNvSpPr/>
          <p:nvPr/>
        </p:nvSpPr>
        <p:spPr>
          <a:xfrm>
            <a:off x="976320" y="131760"/>
            <a:ext cx="6963840" cy="699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85840" indent="-285840">
              <a:lnSpc>
                <a:spcPct val="200000"/>
              </a:lnSpc>
              <a:buClr>
                <a:srgbClr val="C271CE"/>
              </a:buClr>
              <a:buFont typeface="Wingdings" charset="2"/>
              <a:buChar char=""/>
            </a:pPr>
            <a:r>
              <a:rPr lang="zh-CN" sz="2000" b="0" strike="noStrike" spc="-1">
                <a:solidFill>
                  <a:schemeClr val="accent2">
                    <a:lumMod val="60000"/>
                    <a:lumOff val="40000"/>
                  </a:schemeClr>
                </a:solidFill>
                <a:latin typeface="微软雅黑"/>
                <a:ea typeface="微软雅黑"/>
              </a:rPr>
              <a:t>云系统使用</a:t>
            </a:r>
            <a:endParaRPr lang="en-US" sz="2000" b="0" strike="noStrike" spc="-1">
              <a:latin typeface="Calibri"/>
            </a:endParaRPr>
          </a:p>
        </p:txBody>
      </p:sp>
      <p:sp>
        <p:nvSpPr>
          <p:cNvPr id="261" name="TextBox 5"/>
          <p:cNvSpPr/>
          <p:nvPr/>
        </p:nvSpPr>
        <p:spPr>
          <a:xfrm>
            <a:off x="856800" y="894600"/>
            <a:ext cx="7883640" cy="1461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微软雅黑"/>
              </a:rPr>
              <a:t>1</a:t>
            </a:r>
            <a:r>
              <a:rPr lang="zh-CN" sz="1800" b="0" strike="noStrike" spc="-1">
                <a:solidFill>
                  <a:srgbClr val="000000"/>
                </a:solidFill>
                <a:latin typeface="Arial"/>
                <a:ea typeface="微软雅黑"/>
              </a:rPr>
              <a:t>、浏览器访问使用，用户密码修改、文件上传、下载、；</a:t>
            </a:r>
            <a:endParaRPr lang="en-US" sz="1800" b="0" strike="noStrike" spc="-1">
              <a:latin typeface="Calibri"/>
            </a:endParaRPr>
          </a:p>
          <a:p>
            <a:pPr>
              <a:lnSpc>
                <a:spcPct val="100000"/>
              </a:lnSpc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微软雅黑"/>
              </a:rPr>
              <a:t>2</a:t>
            </a:r>
            <a:r>
              <a:rPr lang="zh-CN" sz="1800" b="0" strike="noStrike" spc="-1">
                <a:solidFill>
                  <a:srgbClr val="000000"/>
                </a:solidFill>
                <a:latin typeface="Arial"/>
                <a:ea typeface="微软雅黑"/>
              </a:rPr>
              <a:t>、</a:t>
            </a: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微软雅黑"/>
              </a:rPr>
              <a:t>nexcloud</a:t>
            </a:r>
            <a:r>
              <a:rPr lang="zh-CN" sz="1800" b="0" strike="noStrike" spc="-1">
                <a:solidFill>
                  <a:srgbClr val="000000"/>
                </a:solidFill>
                <a:latin typeface="Arial"/>
                <a:ea typeface="微软雅黑"/>
              </a:rPr>
              <a:t>客户端安装及配置，实现自动同步；</a:t>
            </a:r>
            <a:endParaRPr lang="en-US" sz="1800" b="0" strike="noStrike" spc="-1">
              <a:latin typeface="Calibri"/>
            </a:endParaRPr>
          </a:p>
          <a:p>
            <a:pPr>
              <a:lnSpc>
                <a:spcPct val="100000"/>
              </a:lnSpc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微软雅黑"/>
              </a:rPr>
              <a:t>3</a:t>
            </a:r>
            <a:r>
              <a:rPr lang="zh-CN" sz="1800" b="0" strike="noStrike" spc="-1">
                <a:solidFill>
                  <a:srgbClr val="000000"/>
                </a:solidFill>
                <a:latin typeface="Arial"/>
                <a:ea typeface="微软雅黑"/>
              </a:rPr>
              <a:t>、</a:t>
            </a: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微软雅黑"/>
              </a:rPr>
              <a:t>winscp</a:t>
            </a:r>
            <a:r>
              <a:rPr lang="zh-CN" sz="1800" b="0" strike="noStrike" spc="-1">
                <a:solidFill>
                  <a:srgbClr val="000000"/>
                </a:solidFill>
                <a:latin typeface="Arial"/>
                <a:ea typeface="微软雅黑"/>
              </a:rPr>
              <a:t>客户端安装及配置，实现文件打开、上传、下载等；</a:t>
            </a:r>
            <a:endParaRPr lang="en-US" sz="1800" b="0" strike="noStrike" spc="-1">
              <a:latin typeface="Calibri"/>
            </a:endParaRPr>
          </a:p>
          <a:p>
            <a:pPr>
              <a:lnSpc>
                <a:spcPct val="100000"/>
              </a:lnSpc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微软雅黑"/>
              </a:rPr>
              <a:t>4</a:t>
            </a:r>
            <a:r>
              <a:rPr lang="zh-CN" sz="1800" b="0" strike="noStrike" spc="-1">
                <a:solidFill>
                  <a:srgbClr val="000000"/>
                </a:solidFill>
                <a:latin typeface="Arial"/>
                <a:ea typeface="微软雅黑"/>
              </a:rPr>
              <a:t>、移动动端</a:t>
            </a: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微软雅黑"/>
              </a:rPr>
              <a:t>APP</a:t>
            </a:r>
            <a:r>
              <a:rPr lang="zh-CN" sz="1800" b="0" strike="noStrike" spc="-1">
                <a:solidFill>
                  <a:srgbClr val="000000"/>
                </a:solidFill>
                <a:latin typeface="Arial"/>
                <a:ea typeface="微软雅黑"/>
              </a:rPr>
              <a:t>使用</a:t>
            </a:r>
            <a:endParaRPr lang="en-US" sz="1800" b="0" strike="noStrike" spc="-1">
              <a:latin typeface="Calibri"/>
            </a:endParaRPr>
          </a:p>
          <a:p>
            <a:pPr>
              <a:lnSpc>
                <a:spcPct val="100000"/>
              </a:lnSpc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微软雅黑"/>
              </a:rPr>
              <a:t>5</a:t>
            </a:r>
            <a:r>
              <a:rPr lang="zh-CN" sz="1800" b="0" strike="noStrike" spc="-1">
                <a:solidFill>
                  <a:srgbClr val="000000"/>
                </a:solidFill>
                <a:latin typeface="Arial"/>
                <a:ea typeface="微软雅黑"/>
              </a:rPr>
              <a:t>、</a:t>
            </a: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微软雅黑"/>
              </a:rPr>
              <a:t>Talk</a:t>
            </a:r>
            <a:r>
              <a:rPr lang="zh-CN" sz="1800" b="0" strike="noStrike" spc="-1">
                <a:solidFill>
                  <a:srgbClr val="000000"/>
                </a:solidFill>
                <a:latin typeface="Arial"/>
                <a:ea typeface="微软雅黑"/>
              </a:rPr>
              <a:t>使用</a:t>
            </a:r>
            <a:endParaRPr lang="en-US" sz="1800" b="0" strike="noStrike" spc="-1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21507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:p15="http://schemas.microsoft.com/office/powerpoint/2012/main" xmlns="">
      <p:transition spd="med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2" name="组合 51"/>
          <p:cNvGrpSpPr/>
          <p:nvPr/>
        </p:nvGrpSpPr>
        <p:grpSpPr>
          <a:xfrm>
            <a:off x="-2579760" y="-1888200"/>
            <a:ext cx="14303520" cy="8920080"/>
            <a:chOff x="-2579760" y="-1888200"/>
            <a:chExt cx="14303520" cy="8920080"/>
          </a:xfrm>
        </p:grpSpPr>
        <p:grpSp>
          <p:nvGrpSpPr>
            <p:cNvPr id="263" name="组合 45"/>
            <p:cNvGrpSpPr/>
            <p:nvPr/>
          </p:nvGrpSpPr>
          <p:grpSpPr>
            <a:xfrm>
              <a:off x="-2579760" y="-1888200"/>
              <a:ext cx="4433040" cy="4063680"/>
              <a:chOff x="-2579760" y="-1888200"/>
              <a:chExt cx="4433040" cy="4063680"/>
            </a:xfrm>
          </p:grpSpPr>
          <p:sp>
            <p:nvSpPr>
              <p:cNvPr id="264" name="等腰三角形 43"/>
              <p:cNvSpPr/>
              <p:nvPr/>
            </p:nvSpPr>
            <p:spPr>
              <a:xfrm rot="11700000">
                <a:off x="-2135160" y="-1383840"/>
                <a:ext cx="3644280" cy="3141360"/>
              </a:xfrm>
              <a:prstGeom prst="triangle">
                <a:avLst>
                  <a:gd name="adj" fmla="val 50000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265" name="等腰三角形 44"/>
              <p:cNvSpPr/>
              <p:nvPr/>
            </p:nvSpPr>
            <p:spPr>
              <a:xfrm rot="11700000">
                <a:off x="-2235240" y="-1469880"/>
                <a:ext cx="3644280" cy="3141360"/>
              </a:xfrm>
              <a:prstGeom prst="triangle">
                <a:avLst>
                  <a:gd name="adj" fmla="val 50000"/>
                </a:avLst>
              </a:prstGeom>
              <a:solidFill>
                <a:srgbClr val="82318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</p:grpSp>
        <p:grpSp>
          <p:nvGrpSpPr>
            <p:cNvPr id="266" name="组合 46"/>
            <p:cNvGrpSpPr/>
            <p:nvPr/>
          </p:nvGrpSpPr>
          <p:grpSpPr>
            <a:xfrm>
              <a:off x="7290720" y="2967840"/>
              <a:ext cx="4433040" cy="4064040"/>
              <a:chOff x="7290720" y="2967840"/>
              <a:chExt cx="4433040" cy="4064040"/>
            </a:xfrm>
          </p:grpSpPr>
          <p:sp>
            <p:nvSpPr>
              <p:cNvPr id="267" name="等腰三角形 47"/>
              <p:cNvSpPr/>
              <p:nvPr/>
            </p:nvSpPr>
            <p:spPr>
              <a:xfrm rot="900000">
                <a:off x="7634880" y="3385800"/>
                <a:ext cx="3644280" cy="3141360"/>
              </a:xfrm>
              <a:prstGeom prst="triangle">
                <a:avLst>
                  <a:gd name="adj" fmla="val 50000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268" name="等腰三角形 48"/>
              <p:cNvSpPr/>
              <p:nvPr/>
            </p:nvSpPr>
            <p:spPr>
              <a:xfrm rot="900000">
                <a:off x="7734960" y="3472200"/>
                <a:ext cx="3644280" cy="3141360"/>
              </a:xfrm>
              <a:prstGeom prst="triangle">
                <a:avLst>
                  <a:gd name="adj" fmla="val 50000"/>
                </a:avLst>
              </a:prstGeom>
              <a:solidFill>
                <a:srgbClr val="82318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</p:grpSp>
      </p:grpSp>
      <p:pic>
        <p:nvPicPr>
          <p:cNvPr id="269" name="图片 6"/>
          <p:cNvPicPr/>
          <p:nvPr/>
        </p:nvPicPr>
        <p:blipFill>
          <a:blip r:embed="rId3"/>
          <a:stretch/>
        </p:blipFill>
        <p:spPr>
          <a:xfrm>
            <a:off x="1471680" y="4068360"/>
            <a:ext cx="6224760" cy="942840"/>
          </a:xfrm>
          <a:prstGeom prst="rect">
            <a:avLst/>
          </a:prstGeom>
          <a:ln w="0">
            <a:noFill/>
          </a:ln>
        </p:spPr>
      </p:pic>
      <p:pic>
        <p:nvPicPr>
          <p:cNvPr id="270" name="图片 8"/>
          <p:cNvPicPr/>
          <p:nvPr/>
        </p:nvPicPr>
        <p:blipFill>
          <a:blip r:embed="rId4"/>
          <a:stretch/>
        </p:blipFill>
        <p:spPr>
          <a:xfrm>
            <a:off x="7812360" y="3689280"/>
            <a:ext cx="385200" cy="378000"/>
          </a:xfrm>
          <a:prstGeom prst="rect">
            <a:avLst/>
          </a:prstGeom>
          <a:ln w="0">
            <a:noFill/>
          </a:ln>
        </p:spPr>
      </p:pic>
      <p:pic>
        <p:nvPicPr>
          <p:cNvPr id="271" name="图片 12"/>
          <p:cNvPicPr/>
          <p:nvPr/>
        </p:nvPicPr>
        <p:blipFill>
          <a:blip r:embed="rId5"/>
          <a:stretch/>
        </p:blipFill>
        <p:spPr>
          <a:xfrm>
            <a:off x="0" y="4613760"/>
            <a:ext cx="2254320" cy="551880"/>
          </a:xfrm>
          <a:prstGeom prst="rect">
            <a:avLst/>
          </a:prstGeom>
          <a:ln w="0">
            <a:noFill/>
          </a:ln>
        </p:spPr>
      </p:pic>
      <p:pic>
        <p:nvPicPr>
          <p:cNvPr id="272" name="图片 7"/>
          <p:cNvPicPr/>
          <p:nvPr/>
        </p:nvPicPr>
        <p:blipFill>
          <a:blip r:embed="rId6"/>
          <a:stretch/>
        </p:blipFill>
        <p:spPr>
          <a:xfrm>
            <a:off x="6291360" y="4442760"/>
            <a:ext cx="2127960" cy="699840"/>
          </a:xfrm>
          <a:prstGeom prst="rect">
            <a:avLst/>
          </a:prstGeom>
          <a:ln w="0">
            <a:noFill/>
          </a:ln>
        </p:spPr>
      </p:pic>
      <p:sp>
        <p:nvSpPr>
          <p:cNvPr id="273" name="文本框 1"/>
          <p:cNvSpPr/>
          <p:nvPr/>
        </p:nvSpPr>
        <p:spPr>
          <a:xfrm>
            <a:off x="428760" y="709920"/>
            <a:ext cx="7575840" cy="368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4" name="文本框 9"/>
          <p:cNvSpPr/>
          <p:nvPr/>
        </p:nvSpPr>
        <p:spPr>
          <a:xfrm>
            <a:off x="976320" y="131760"/>
            <a:ext cx="6963840" cy="699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85840" indent="-285840">
              <a:lnSpc>
                <a:spcPct val="200000"/>
              </a:lnSpc>
              <a:buClr>
                <a:srgbClr val="C271CE"/>
              </a:buClr>
              <a:buFont typeface="Wingdings" charset="2"/>
              <a:buChar char=""/>
            </a:pPr>
            <a:r>
              <a:rPr lang="zh-CN" sz="2000" b="0" strike="noStrike" spc="-1">
                <a:solidFill>
                  <a:schemeClr val="accent2">
                    <a:lumMod val="60000"/>
                    <a:lumOff val="40000"/>
                  </a:schemeClr>
                </a:solidFill>
                <a:latin typeface="微软雅黑"/>
                <a:ea typeface="微软雅黑"/>
              </a:rPr>
              <a:t>云盘系统使用</a:t>
            </a:r>
            <a:endParaRPr lang="en-US" sz="2000" b="0" strike="noStrike" spc="-1">
              <a:latin typeface="Calibri"/>
            </a:endParaRPr>
          </a:p>
        </p:txBody>
      </p:sp>
      <p:sp>
        <p:nvSpPr>
          <p:cNvPr id="275" name="TextBox 5"/>
          <p:cNvSpPr/>
          <p:nvPr/>
        </p:nvSpPr>
        <p:spPr>
          <a:xfrm>
            <a:off x="856800" y="894600"/>
            <a:ext cx="788364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zh-CN" sz="1800" b="1" strike="noStrike" spc="-1">
                <a:solidFill>
                  <a:srgbClr val="000000"/>
                </a:solidFill>
                <a:latin typeface="Arial"/>
                <a:ea typeface="微软雅黑"/>
              </a:rPr>
              <a:t>浏览器访问使用，系统介绍，用户密码修改、文件上传、下载、；</a:t>
            </a:r>
            <a:endParaRPr lang="en-US" sz="1800" b="0" strike="noStrike" spc="-1">
              <a:latin typeface="Calibri"/>
            </a:endParaRPr>
          </a:p>
        </p:txBody>
      </p:sp>
      <p:pic>
        <p:nvPicPr>
          <p:cNvPr id="276" name="Picture 2" descr="C:\Program Files (x86)\Microsoft Office\MEDIA\CAGCAT10\j0205582.wmf"/>
          <p:cNvPicPr/>
          <p:nvPr/>
        </p:nvPicPr>
        <p:blipFill>
          <a:blip r:embed="rId7"/>
          <a:stretch/>
        </p:blipFill>
        <p:spPr>
          <a:xfrm>
            <a:off x="5301360" y="1667160"/>
            <a:ext cx="1775880" cy="1629720"/>
          </a:xfrm>
          <a:prstGeom prst="rect">
            <a:avLst/>
          </a:prstGeom>
          <a:ln w="0">
            <a:noFill/>
          </a:ln>
        </p:spPr>
      </p:pic>
      <p:sp>
        <p:nvSpPr>
          <p:cNvPr id="277" name="TextBox 2"/>
          <p:cNvSpPr/>
          <p:nvPr/>
        </p:nvSpPr>
        <p:spPr>
          <a:xfrm>
            <a:off x="5819040" y="3399840"/>
            <a:ext cx="157068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zh-CN" sz="1800" b="0" strike="noStrike" spc="-1">
                <a:solidFill>
                  <a:srgbClr val="000000"/>
                </a:solidFill>
                <a:latin typeface="Arial"/>
                <a:ea typeface="微软雅黑"/>
              </a:rPr>
              <a:t>操作演示</a:t>
            </a:r>
            <a:endParaRPr lang="en-US" sz="1800" b="0" strike="noStrike" spc="-1">
              <a:latin typeface="Calibri"/>
            </a:endParaRPr>
          </a:p>
        </p:txBody>
      </p:sp>
      <p:sp>
        <p:nvSpPr>
          <p:cNvPr id="278" name="TextBox 18"/>
          <p:cNvSpPr/>
          <p:nvPr/>
        </p:nvSpPr>
        <p:spPr>
          <a:xfrm>
            <a:off x="976320" y="1720080"/>
            <a:ext cx="3561480" cy="1186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zh-CN" sz="1800" b="1" strike="noStrike" spc="-1">
                <a:solidFill>
                  <a:srgbClr val="948A54"/>
                </a:solidFill>
                <a:latin typeface="Arial"/>
                <a:ea typeface="微软雅黑"/>
              </a:rPr>
              <a:t>访问网址：</a:t>
            </a:r>
            <a:r>
              <a:rPr lang="en-US" sz="1800" b="1" strike="noStrike" spc="-1">
                <a:solidFill>
                  <a:srgbClr val="948A54"/>
                </a:solidFill>
                <a:latin typeface="Arial"/>
                <a:ea typeface="微软雅黑"/>
              </a:rPr>
              <a:t>wp.dsgjzx.net:8088</a:t>
            </a:r>
            <a:endParaRPr lang="en-US" sz="1800" b="0" strike="noStrike" spc="-1">
              <a:latin typeface="Calibri"/>
            </a:endParaRPr>
          </a:p>
          <a:p>
            <a:pPr>
              <a:lnSpc>
                <a:spcPct val="100000"/>
              </a:lnSpc>
              <a:buNone/>
            </a:pPr>
            <a:endParaRPr lang="en-US" sz="1800" b="0" strike="noStrike" spc="-1">
              <a:latin typeface="Calibri"/>
            </a:endParaRPr>
          </a:p>
          <a:p>
            <a:pPr>
              <a:lnSpc>
                <a:spcPct val="100000"/>
              </a:lnSpc>
              <a:buNone/>
            </a:pPr>
            <a:r>
              <a:rPr lang="zh-CN" sz="1800" b="1" strike="noStrike" spc="-1">
                <a:solidFill>
                  <a:srgbClr val="948A54"/>
                </a:solidFill>
                <a:latin typeface="Arial"/>
                <a:ea typeface="微软雅黑"/>
              </a:rPr>
              <a:t>登录用户名：通讯录上电话号码</a:t>
            </a:r>
            <a:endParaRPr lang="en-US" sz="1800" b="0" strike="noStrike" spc="-1">
              <a:latin typeface="Calibri"/>
            </a:endParaRPr>
          </a:p>
          <a:p>
            <a:pPr>
              <a:lnSpc>
                <a:spcPct val="100000"/>
              </a:lnSpc>
              <a:buNone/>
            </a:pPr>
            <a:r>
              <a:rPr lang="zh-CN" sz="1800" b="1" strike="noStrike" spc="-1">
                <a:solidFill>
                  <a:srgbClr val="948A54"/>
                </a:solidFill>
                <a:latin typeface="Arial"/>
                <a:ea typeface="微软雅黑"/>
              </a:rPr>
              <a:t>登录密码    ：</a:t>
            </a:r>
            <a:r>
              <a:rPr lang="en-US" sz="1800" b="1" strike="noStrike" spc="-1">
                <a:solidFill>
                  <a:srgbClr val="948A54"/>
                </a:solidFill>
                <a:latin typeface="Arial"/>
                <a:ea typeface="微软雅黑"/>
              </a:rPr>
              <a:t>dsgjzx123456</a:t>
            </a:r>
            <a:endParaRPr lang="en-US" sz="1800" b="0" strike="noStrike" spc="-1"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:p15="http://schemas.microsoft.com/office/powerpoint/2012/main" xmlns="">
      <p:transition spd="med">
        <p:circl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9" name="组合 51"/>
          <p:cNvGrpSpPr/>
          <p:nvPr/>
        </p:nvGrpSpPr>
        <p:grpSpPr>
          <a:xfrm>
            <a:off x="-2579760" y="-1888200"/>
            <a:ext cx="14303520" cy="8920080"/>
            <a:chOff x="-2579760" y="-1888200"/>
            <a:chExt cx="14303520" cy="8920080"/>
          </a:xfrm>
        </p:grpSpPr>
        <p:grpSp>
          <p:nvGrpSpPr>
            <p:cNvPr id="280" name="组合 45"/>
            <p:cNvGrpSpPr/>
            <p:nvPr/>
          </p:nvGrpSpPr>
          <p:grpSpPr>
            <a:xfrm>
              <a:off x="-2579760" y="-1888200"/>
              <a:ext cx="4433040" cy="4063680"/>
              <a:chOff x="-2579760" y="-1888200"/>
              <a:chExt cx="4433040" cy="4063680"/>
            </a:xfrm>
          </p:grpSpPr>
          <p:sp>
            <p:nvSpPr>
              <p:cNvPr id="281" name="等腰三角形 43"/>
              <p:cNvSpPr/>
              <p:nvPr/>
            </p:nvSpPr>
            <p:spPr>
              <a:xfrm rot="11700000">
                <a:off x="-2135160" y="-1383840"/>
                <a:ext cx="3644280" cy="3141360"/>
              </a:xfrm>
              <a:prstGeom prst="triangle">
                <a:avLst>
                  <a:gd name="adj" fmla="val 50000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282" name="等腰三角形 44"/>
              <p:cNvSpPr/>
              <p:nvPr/>
            </p:nvSpPr>
            <p:spPr>
              <a:xfrm rot="11700000">
                <a:off x="-2235240" y="-1469880"/>
                <a:ext cx="3644280" cy="3141360"/>
              </a:xfrm>
              <a:prstGeom prst="triangle">
                <a:avLst>
                  <a:gd name="adj" fmla="val 50000"/>
                </a:avLst>
              </a:prstGeom>
              <a:solidFill>
                <a:srgbClr val="82318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</p:grpSp>
        <p:grpSp>
          <p:nvGrpSpPr>
            <p:cNvPr id="283" name="组合 46"/>
            <p:cNvGrpSpPr/>
            <p:nvPr/>
          </p:nvGrpSpPr>
          <p:grpSpPr>
            <a:xfrm>
              <a:off x="7290720" y="2967840"/>
              <a:ext cx="4433040" cy="4064040"/>
              <a:chOff x="7290720" y="2967840"/>
              <a:chExt cx="4433040" cy="4064040"/>
            </a:xfrm>
          </p:grpSpPr>
          <p:sp>
            <p:nvSpPr>
              <p:cNvPr id="284" name="等腰三角形 47"/>
              <p:cNvSpPr/>
              <p:nvPr/>
            </p:nvSpPr>
            <p:spPr>
              <a:xfrm rot="900000">
                <a:off x="7634880" y="3385800"/>
                <a:ext cx="3644280" cy="3141360"/>
              </a:xfrm>
              <a:prstGeom prst="triangle">
                <a:avLst>
                  <a:gd name="adj" fmla="val 50000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285" name="等腰三角形 48"/>
              <p:cNvSpPr/>
              <p:nvPr/>
            </p:nvSpPr>
            <p:spPr>
              <a:xfrm rot="900000">
                <a:off x="7734960" y="3472200"/>
                <a:ext cx="3644280" cy="3141360"/>
              </a:xfrm>
              <a:prstGeom prst="triangle">
                <a:avLst>
                  <a:gd name="adj" fmla="val 50000"/>
                </a:avLst>
              </a:prstGeom>
              <a:solidFill>
                <a:srgbClr val="82318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</p:grpSp>
      </p:grpSp>
      <p:pic>
        <p:nvPicPr>
          <p:cNvPr id="286" name="图片 6"/>
          <p:cNvPicPr/>
          <p:nvPr/>
        </p:nvPicPr>
        <p:blipFill>
          <a:blip r:embed="rId3"/>
          <a:stretch/>
        </p:blipFill>
        <p:spPr>
          <a:xfrm>
            <a:off x="1471680" y="4068360"/>
            <a:ext cx="6224760" cy="942840"/>
          </a:xfrm>
          <a:prstGeom prst="rect">
            <a:avLst/>
          </a:prstGeom>
          <a:ln w="0">
            <a:noFill/>
          </a:ln>
        </p:spPr>
      </p:pic>
      <p:pic>
        <p:nvPicPr>
          <p:cNvPr id="287" name="图片 8"/>
          <p:cNvPicPr/>
          <p:nvPr/>
        </p:nvPicPr>
        <p:blipFill>
          <a:blip r:embed="rId4"/>
          <a:stretch/>
        </p:blipFill>
        <p:spPr>
          <a:xfrm>
            <a:off x="7812360" y="3689280"/>
            <a:ext cx="385200" cy="378000"/>
          </a:xfrm>
          <a:prstGeom prst="rect">
            <a:avLst/>
          </a:prstGeom>
          <a:ln w="0">
            <a:noFill/>
          </a:ln>
        </p:spPr>
      </p:pic>
      <p:pic>
        <p:nvPicPr>
          <p:cNvPr id="288" name="图片 12"/>
          <p:cNvPicPr/>
          <p:nvPr/>
        </p:nvPicPr>
        <p:blipFill>
          <a:blip r:embed="rId5"/>
          <a:stretch/>
        </p:blipFill>
        <p:spPr>
          <a:xfrm>
            <a:off x="0" y="4613760"/>
            <a:ext cx="2254320" cy="551880"/>
          </a:xfrm>
          <a:prstGeom prst="rect">
            <a:avLst/>
          </a:prstGeom>
          <a:ln w="0">
            <a:noFill/>
          </a:ln>
        </p:spPr>
      </p:pic>
      <p:pic>
        <p:nvPicPr>
          <p:cNvPr id="289" name="图片 7"/>
          <p:cNvPicPr/>
          <p:nvPr/>
        </p:nvPicPr>
        <p:blipFill>
          <a:blip r:embed="rId6"/>
          <a:stretch/>
        </p:blipFill>
        <p:spPr>
          <a:xfrm>
            <a:off x="6291360" y="4442760"/>
            <a:ext cx="2127960" cy="699840"/>
          </a:xfrm>
          <a:prstGeom prst="rect">
            <a:avLst/>
          </a:prstGeom>
          <a:ln w="0">
            <a:noFill/>
          </a:ln>
        </p:spPr>
      </p:pic>
      <p:sp>
        <p:nvSpPr>
          <p:cNvPr id="290" name="文本框 1"/>
          <p:cNvSpPr/>
          <p:nvPr/>
        </p:nvSpPr>
        <p:spPr>
          <a:xfrm>
            <a:off x="428760" y="709920"/>
            <a:ext cx="7575840" cy="368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1" name="文本框 9"/>
          <p:cNvSpPr/>
          <p:nvPr/>
        </p:nvSpPr>
        <p:spPr>
          <a:xfrm>
            <a:off x="976320" y="131760"/>
            <a:ext cx="6963840" cy="699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85840" indent="-285840">
              <a:lnSpc>
                <a:spcPct val="200000"/>
              </a:lnSpc>
              <a:buClr>
                <a:srgbClr val="C271CE"/>
              </a:buClr>
              <a:buFont typeface="Wingdings" charset="2"/>
              <a:buChar char=""/>
            </a:pPr>
            <a:r>
              <a:rPr lang="zh-CN" sz="2000" b="0" strike="noStrike" spc="-1">
                <a:solidFill>
                  <a:schemeClr val="accent2">
                    <a:lumMod val="60000"/>
                    <a:lumOff val="40000"/>
                  </a:schemeClr>
                </a:solidFill>
                <a:latin typeface="微软雅黑"/>
                <a:ea typeface="微软雅黑"/>
              </a:rPr>
              <a:t>云盘系统使用</a:t>
            </a:r>
            <a:endParaRPr lang="en-US" sz="2000" b="0" strike="noStrike" spc="-1">
              <a:latin typeface="Calibri"/>
            </a:endParaRPr>
          </a:p>
        </p:txBody>
      </p:sp>
      <p:sp>
        <p:nvSpPr>
          <p:cNvPr id="292" name="TextBox 5"/>
          <p:cNvSpPr/>
          <p:nvPr/>
        </p:nvSpPr>
        <p:spPr>
          <a:xfrm>
            <a:off x="856800" y="894600"/>
            <a:ext cx="788364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1800" b="1" strike="noStrike" spc="-1">
                <a:solidFill>
                  <a:srgbClr val="000000"/>
                </a:solidFill>
                <a:latin typeface="Arial"/>
                <a:ea typeface="微软雅黑"/>
              </a:rPr>
              <a:t>nexcloud</a:t>
            </a:r>
            <a:r>
              <a:rPr lang="zh-CN" sz="1800" b="1" strike="noStrike" spc="-1">
                <a:solidFill>
                  <a:srgbClr val="000000"/>
                </a:solidFill>
                <a:latin typeface="Arial"/>
                <a:ea typeface="微软雅黑"/>
              </a:rPr>
              <a:t>客户端安装及配置，实现自动同步；</a:t>
            </a:r>
            <a:endParaRPr lang="en-US" sz="1800" b="0" strike="noStrike" spc="-1">
              <a:latin typeface="Calibri"/>
            </a:endParaRPr>
          </a:p>
        </p:txBody>
      </p:sp>
      <p:pic>
        <p:nvPicPr>
          <p:cNvPr id="293" name="Picture 2" descr="C:\Program Files (x86)\Microsoft Office\MEDIA\CAGCAT10\j0205582.wmf"/>
          <p:cNvPicPr/>
          <p:nvPr/>
        </p:nvPicPr>
        <p:blipFill>
          <a:blip r:embed="rId7"/>
          <a:stretch/>
        </p:blipFill>
        <p:spPr>
          <a:xfrm>
            <a:off x="5301360" y="1667160"/>
            <a:ext cx="1775880" cy="1629720"/>
          </a:xfrm>
          <a:prstGeom prst="rect">
            <a:avLst/>
          </a:prstGeom>
          <a:ln w="0">
            <a:noFill/>
          </a:ln>
        </p:spPr>
      </p:pic>
      <p:sp>
        <p:nvSpPr>
          <p:cNvPr id="294" name="TextBox 16"/>
          <p:cNvSpPr/>
          <p:nvPr/>
        </p:nvSpPr>
        <p:spPr>
          <a:xfrm>
            <a:off x="5817240" y="3399840"/>
            <a:ext cx="157248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zh-CN" sz="1800" b="0" strike="noStrike" spc="-1">
                <a:solidFill>
                  <a:srgbClr val="000000"/>
                </a:solidFill>
                <a:latin typeface="Arial"/>
                <a:ea typeface="微软雅黑"/>
              </a:rPr>
              <a:t>操作演示</a:t>
            </a:r>
            <a:endParaRPr lang="en-US" sz="1800" b="0" strike="noStrike" spc="-1"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:p15="http://schemas.microsoft.com/office/powerpoint/2012/main" xmlns="">
      <p:transition spd="med">
        <p:circl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5" name="组合 51"/>
          <p:cNvGrpSpPr/>
          <p:nvPr/>
        </p:nvGrpSpPr>
        <p:grpSpPr>
          <a:xfrm>
            <a:off x="-2579760" y="-1888200"/>
            <a:ext cx="14303520" cy="8920080"/>
            <a:chOff x="-2579760" y="-1888200"/>
            <a:chExt cx="14303520" cy="8920080"/>
          </a:xfrm>
        </p:grpSpPr>
        <p:grpSp>
          <p:nvGrpSpPr>
            <p:cNvPr id="296" name="组合 45"/>
            <p:cNvGrpSpPr/>
            <p:nvPr/>
          </p:nvGrpSpPr>
          <p:grpSpPr>
            <a:xfrm>
              <a:off x="-2579760" y="-1888200"/>
              <a:ext cx="4433040" cy="4063680"/>
              <a:chOff x="-2579760" y="-1888200"/>
              <a:chExt cx="4433040" cy="4063680"/>
            </a:xfrm>
          </p:grpSpPr>
          <p:sp>
            <p:nvSpPr>
              <p:cNvPr id="297" name="等腰三角形 43"/>
              <p:cNvSpPr/>
              <p:nvPr/>
            </p:nvSpPr>
            <p:spPr>
              <a:xfrm rot="11700000">
                <a:off x="-2135160" y="-1383840"/>
                <a:ext cx="3644280" cy="3141360"/>
              </a:xfrm>
              <a:prstGeom prst="triangle">
                <a:avLst>
                  <a:gd name="adj" fmla="val 50000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298" name="等腰三角形 44"/>
              <p:cNvSpPr/>
              <p:nvPr/>
            </p:nvSpPr>
            <p:spPr>
              <a:xfrm rot="11700000">
                <a:off x="-2235240" y="-1469880"/>
                <a:ext cx="3644280" cy="3141360"/>
              </a:xfrm>
              <a:prstGeom prst="triangle">
                <a:avLst>
                  <a:gd name="adj" fmla="val 50000"/>
                </a:avLst>
              </a:prstGeom>
              <a:solidFill>
                <a:srgbClr val="82318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</p:grpSp>
        <p:grpSp>
          <p:nvGrpSpPr>
            <p:cNvPr id="299" name="组合 46"/>
            <p:cNvGrpSpPr/>
            <p:nvPr/>
          </p:nvGrpSpPr>
          <p:grpSpPr>
            <a:xfrm>
              <a:off x="7290720" y="2967840"/>
              <a:ext cx="4433040" cy="4064040"/>
              <a:chOff x="7290720" y="2967840"/>
              <a:chExt cx="4433040" cy="4064040"/>
            </a:xfrm>
          </p:grpSpPr>
          <p:sp>
            <p:nvSpPr>
              <p:cNvPr id="300" name="等腰三角形 47"/>
              <p:cNvSpPr/>
              <p:nvPr/>
            </p:nvSpPr>
            <p:spPr>
              <a:xfrm rot="900000">
                <a:off x="7634880" y="3385800"/>
                <a:ext cx="3644280" cy="3141360"/>
              </a:xfrm>
              <a:prstGeom prst="triangle">
                <a:avLst>
                  <a:gd name="adj" fmla="val 50000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301" name="等腰三角形 48"/>
              <p:cNvSpPr/>
              <p:nvPr/>
            </p:nvSpPr>
            <p:spPr>
              <a:xfrm rot="900000">
                <a:off x="7734960" y="3472200"/>
                <a:ext cx="3644280" cy="3141360"/>
              </a:xfrm>
              <a:prstGeom prst="triangle">
                <a:avLst>
                  <a:gd name="adj" fmla="val 50000"/>
                </a:avLst>
              </a:prstGeom>
              <a:solidFill>
                <a:srgbClr val="82318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</p:grpSp>
      </p:grpSp>
      <p:pic>
        <p:nvPicPr>
          <p:cNvPr id="302" name="图片 6"/>
          <p:cNvPicPr/>
          <p:nvPr/>
        </p:nvPicPr>
        <p:blipFill>
          <a:blip r:embed="rId3"/>
          <a:stretch/>
        </p:blipFill>
        <p:spPr>
          <a:xfrm>
            <a:off x="1471680" y="4068360"/>
            <a:ext cx="6224760" cy="942840"/>
          </a:xfrm>
          <a:prstGeom prst="rect">
            <a:avLst/>
          </a:prstGeom>
          <a:ln w="0">
            <a:noFill/>
          </a:ln>
        </p:spPr>
      </p:pic>
      <p:pic>
        <p:nvPicPr>
          <p:cNvPr id="303" name="图片 8"/>
          <p:cNvPicPr/>
          <p:nvPr/>
        </p:nvPicPr>
        <p:blipFill>
          <a:blip r:embed="rId4"/>
          <a:stretch/>
        </p:blipFill>
        <p:spPr>
          <a:xfrm>
            <a:off x="7812360" y="3689280"/>
            <a:ext cx="385200" cy="378000"/>
          </a:xfrm>
          <a:prstGeom prst="rect">
            <a:avLst/>
          </a:prstGeom>
          <a:ln w="0">
            <a:noFill/>
          </a:ln>
        </p:spPr>
      </p:pic>
      <p:pic>
        <p:nvPicPr>
          <p:cNvPr id="304" name="图片 12"/>
          <p:cNvPicPr/>
          <p:nvPr/>
        </p:nvPicPr>
        <p:blipFill>
          <a:blip r:embed="rId5"/>
          <a:stretch/>
        </p:blipFill>
        <p:spPr>
          <a:xfrm>
            <a:off x="0" y="4613760"/>
            <a:ext cx="2254320" cy="551880"/>
          </a:xfrm>
          <a:prstGeom prst="rect">
            <a:avLst/>
          </a:prstGeom>
          <a:ln w="0">
            <a:noFill/>
          </a:ln>
        </p:spPr>
      </p:pic>
      <p:pic>
        <p:nvPicPr>
          <p:cNvPr id="305" name="图片 7"/>
          <p:cNvPicPr/>
          <p:nvPr/>
        </p:nvPicPr>
        <p:blipFill>
          <a:blip r:embed="rId6"/>
          <a:stretch/>
        </p:blipFill>
        <p:spPr>
          <a:xfrm>
            <a:off x="6291360" y="4442760"/>
            <a:ext cx="2127960" cy="699840"/>
          </a:xfrm>
          <a:prstGeom prst="rect">
            <a:avLst/>
          </a:prstGeom>
          <a:ln w="0">
            <a:noFill/>
          </a:ln>
        </p:spPr>
      </p:pic>
      <p:sp>
        <p:nvSpPr>
          <p:cNvPr id="306" name="文本框 1"/>
          <p:cNvSpPr/>
          <p:nvPr/>
        </p:nvSpPr>
        <p:spPr>
          <a:xfrm>
            <a:off x="428760" y="709920"/>
            <a:ext cx="7575840" cy="368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7" name="文本框 9"/>
          <p:cNvSpPr/>
          <p:nvPr/>
        </p:nvSpPr>
        <p:spPr>
          <a:xfrm>
            <a:off x="976320" y="131760"/>
            <a:ext cx="6963840" cy="699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85840" indent="-285840">
              <a:lnSpc>
                <a:spcPct val="200000"/>
              </a:lnSpc>
              <a:buClr>
                <a:srgbClr val="C271CE"/>
              </a:buClr>
              <a:buFont typeface="Wingdings" charset="2"/>
              <a:buChar char=""/>
            </a:pPr>
            <a:r>
              <a:rPr lang="zh-CN" sz="2000" b="0" strike="noStrike" spc="-1">
                <a:solidFill>
                  <a:schemeClr val="accent2">
                    <a:lumMod val="60000"/>
                    <a:lumOff val="40000"/>
                  </a:schemeClr>
                </a:solidFill>
                <a:latin typeface="微软雅黑"/>
                <a:ea typeface="微软雅黑"/>
              </a:rPr>
              <a:t>云盘系统使用</a:t>
            </a:r>
            <a:endParaRPr lang="en-US" sz="2000" b="0" strike="noStrike" spc="-1">
              <a:latin typeface="Calibri"/>
            </a:endParaRPr>
          </a:p>
        </p:txBody>
      </p:sp>
      <p:sp>
        <p:nvSpPr>
          <p:cNvPr id="308" name="TextBox 5"/>
          <p:cNvSpPr/>
          <p:nvPr/>
        </p:nvSpPr>
        <p:spPr>
          <a:xfrm>
            <a:off x="856800" y="894600"/>
            <a:ext cx="788364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1800" b="1" strike="noStrike" spc="-1">
                <a:solidFill>
                  <a:srgbClr val="000000"/>
                </a:solidFill>
                <a:latin typeface="Arial"/>
                <a:ea typeface="微软雅黑"/>
              </a:rPr>
              <a:t>winscp</a:t>
            </a:r>
            <a:r>
              <a:rPr lang="zh-CN" sz="1800" b="1" strike="noStrike" spc="-1">
                <a:solidFill>
                  <a:srgbClr val="000000"/>
                </a:solidFill>
                <a:latin typeface="Arial"/>
                <a:ea typeface="微软雅黑"/>
              </a:rPr>
              <a:t>客户端安装及配置，实现文件打开、上传、下载等；</a:t>
            </a:r>
            <a:endParaRPr lang="en-US" sz="1800" b="0" strike="noStrike" spc="-1">
              <a:latin typeface="Calibri"/>
            </a:endParaRPr>
          </a:p>
        </p:txBody>
      </p:sp>
      <p:pic>
        <p:nvPicPr>
          <p:cNvPr id="309" name="Picture 2" descr="C:\Program Files (x86)\Microsoft Office\MEDIA\CAGCAT10\j0205582.wmf"/>
          <p:cNvPicPr/>
          <p:nvPr/>
        </p:nvPicPr>
        <p:blipFill>
          <a:blip r:embed="rId7"/>
          <a:stretch/>
        </p:blipFill>
        <p:spPr>
          <a:xfrm>
            <a:off x="5301360" y="1667160"/>
            <a:ext cx="1775880" cy="1629720"/>
          </a:xfrm>
          <a:prstGeom prst="rect">
            <a:avLst/>
          </a:prstGeom>
          <a:ln w="0">
            <a:noFill/>
          </a:ln>
        </p:spPr>
      </p:pic>
      <p:sp>
        <p:nvSpPr>
          <p:cNvPr id="310" name="TextBox 16"/>
          <p:cNvSpPr/>
          <p:nvPr/>
        </p:nvSpPr>
        <p:spPr>
          <a:xfrm>
            <a:off x="5817240" y="3399840"/>
            <a:ext cx="157248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zh-CN" sz="1800" b="0" strike="noStrike" spc="-1">
                <a:solidFill>
                  <a:srgbClr val="000000"/>
                </a:solidFill>
                <a:latin typeface="Arial"/>
                <a:ea typeface="微软雅黑"/>
              </a:rPr>
              <a:t>操作演示</a:t>
            </a:r>
            <a:endParaRPr lang="en-US" sz="1800" b="0" strike="noStrike" spc="-1"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:p15="http://schemas.microsoft.com/office/powerpoint/2012/main" xmlns="">
      <p:transition spd="med">
        <p:circl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1" name="组合 5"/>
          <p:cNvGrpSpPr/>
          <p:nvPr/>
        </p:nvGrpSpPr>
        <p:grpSpPr>
          <a:xfrm>
            <a:off x="-2579760" y="-1888200"/>
            <a:ext cx="14303520" cy="8920080"/>
            <a:chOff x="-2579760" y="-1888200"/>
            <a:chExt cx="14303520" cy="8920080"/>
          </a:xfrm>
        </p:grpSpPr>
        <p:grpSp>
          <p:nvGrpSpPr>
            <p:cNvPr id="312" name="组合 8"/>
            <p:cNvGrpSpPr/>
            <p:nvPr/>
          </p:nvGrpSpPr>
          <p:grpSpPr>
            <a:xfrm>
              <a:off x="-2579760" y="-1888200"/>
              <a:ext cx="4433040" cy="4063680"/>
              <a:chOff x="-2579760" y="-1888200"/>
              <a:chExt cx="4433040" cy="4063680"/>
            </a:xfrm>
          </p:grpSpPr>
          <p:sp>
            <p:nvSpPr>
              <p:cNvPr id="313" name="等腰三角形 9"/>
              <p:cNvSpPr/>
              <p:nvPr/>
            </p:nvSpPr>
            <p:spPr>
              <a:xfrm rot="11700000">
                <a:off x="-2135160" y="-1383840"/>
                <a:ext cx="3644280" cy="3141360"/>
              </a:xfrm>
              <a:prstGeom prst="triangle">
                <a:avLst>
                  <a:gd name="adj" fmla="val 50000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314" name="等腰三角形 10"/>
              <p:cNvSpPr/>
              <p:nvPr/>
            </p:nvSpPr>
            <p:spPr>
              <a:xfrm rot="11700000">
                <a:off x="-2235240" y="-1469880"/>
                <a:ext cx="3644280" cy="3141360"/>
              </a:xfrm>
              <a:prstGeom prst="triangle">
                <a:avLst>
                  <a:gd name="adj" fmla="val 50000"/>
                </a:avLst>
              </a:prstGeom>
              <a:solidFill>
                <a:srgbClr val="82318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</p:grpSp>
        <p:grpSp>
          <p:nvGrpSpPr>
            <p:cNvPr id="315" name="组合 9"/>
            <p:cNvGrpSpPr/>
            <p:nvPr/>
          </p:nvGrpSpPr>
          <p:grpSpPr>
            <a:xfrm>
              <a:off x="7290720" y="2967840"/>
              <a:ext cx="4433040" cy="4064040"/>
              <a:chOff x="7290720" y="2967840"/>
              <a:chExt cx="4433040" cy="4064040"/>
            </a:xfrm>
          </p:grpSpPr>
          <p:sp>
            <p:nvSpPr>
              <p:cNvPr id="316" name="等腰三角形 11"/>
              <p:cNvSpPr/>
              <p:nvPr/>
            </p:nvSpPr>
            <p:spPr>
              <a:xfrm rot="900000">
                <a:off x="7634880" y="3385800"/>
                <a:ext cx="3644280" cy="3141360"/>
              </a:xfrm>
              <a:prstGeom prst="triangle">
                <a:avLst>
                  <a:gd name="adj" fmla="val 50000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317" name="等腰三角形 12"/>
              <p:cNvSpPr/>
              <p:nvPr/>
            </p:nvSpPr>
            <p:spPr>
              <a:xfrm rot="900000">
                <a:off x="7734960" y="3472200"/>
                <a:ext cx="3644280" cy="3141360"/>
              </a:xfrm>
              <a:prstGeom prst="triangle">
                <a:avLst>
                  <a:gd name="adj" fmla="val 50000"/>
                </a:avLst>
              </a:prstGeom>
              <a:solidFill>
                <a:srgbClr val="82318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</p:grpSp>
      </p:grpSp>
      <p:pic>
        <p:nvPicPr>
          <p:cNvPr id="318" name="图片 14"/>
          <p:cNvPicPr/>
          <p:nvPr/>
        </p:nvPicPr>
        <p:blipFill>
          <a:blip r:embed="rId3"/>
          <a:stretch/>
        </p:blipFill>
        <p:spPr>
          <a:xfrm>
            <a:off x="1471680" y="4068360"/>
            <a:ext cx="6224760" cy="942840"/>
          </a:xfrm>
          <a:prstGeom prst="rect">
            <a:avLst/>
          </a:prstGeom>
          <a:ln w="0">
            <a:noFill/>
          </a:ln>
        </p:spPr>
      </p:pic>
      <p:pic>
        <p:nvPicPr>
          <p:cNvPr id="319" name="图片 15"/>
          <p:cNvPicPr/>
          <p:nvPr/>
        </p:nvPicPr>
        <p:blipFill>
          <a:blip r:embed="rId4"/>
          <a:stretch/>
        </p:blipFill>
        <p:spPr>
          <a:xfrm>
            <a:off x="7812360" y="3689280"/>
            <a:ext cx="385200" cy="378000"/>
          </a:xfrm>
          <a:prstGeom prst="rect">
            <a:avLst/>
          </a:prstGeom>
          <a:ln w="0">
            <a:noFill/>
          </a:ln>
        </p:spPr>
      </p:pic>
      <p:pic>
        <p:nvPicPr>
          <p:cNvPr id="320" name="图片 16"/>
          <p:cNvPicPr/>
          <p:nvPr/>
        </p:nvPicPr>
        <p:blipFill>
          <a:blip r:embed="rId5"/>
          <a:stretch/>
        </p:blipFill>
        <p:spPr>
          <a:xfrm>
            <a:off x="0" y="4613760"/>
            <a:ext cx="2254320" cy="551880"/>
          </a:xfrm>
          <a:prstGeom prst="rect">
            <a:avLst/>
          </a:prstGeom>
          <a:ln w="0">
            <a:noFill/>
          </a:ln>
        </p:spPr>
      </p:pic>
      <p:pic>
        <p:nvPicPr>
          <p:cNvPr id="321" name="图片 17"/>
          <p:cNvPicPr/>
          <p:nvPr/>
        </p:nvPicPr>
        <p:blipFill>
          <a:blip r:embed="rId6"/>
          <a:stretch/>
        </p:blipFill>
        <p:spPr>
          <a:xfrm>
            <a:off x="6291360" y="4442760"/>
            <a:ext cx="2127960" cy="699840"/>
          </a:xfrm>
          <a:prstGeom prst="rect">
            <a:avLst/>
          </a:prstGeom>
          <a:ln w="0">
            <a:noFill/>
          </a:ln>
        </p:spPr>
      </p:pic>
      <p:sp>
        <p:nvSpPr>
          <p:cNvPr id="322" name="文本框 6"/>
          <p:cNvSpPr/>
          <p:nvPr/>
        </p:nvSpPr>
        <p:spPr>
          <a:xfrm>
            <a:off x="428760" y="709920"/>
            <a:ext cx="7575840" cy="368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3" name="文本框 7"/>
          <p:cNvSpPr/>
          <p:nvPr/>
        </p:nvSpPr>
        <p:spPr>
          <a:xfrm>
            <a:off x="976320" y="131760"/>
            <a:ext cx="6963840" cy="699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85840" indent="-285840">
              <a:lnSpc>
                <a:spcPct val="200000"/>
              </a:lnSpc>
              <a:buClr>
                <a:srgbClr val="C271CE"/>
              </a:buClr>
              <a:buFont typeface="Wingdings" charset="2"/>
              <a:buChar char=""/>
            </a:pPr>
            <a:r>
              <a:rPr lang="zh-CN" sz="2000" b="0" strike="noStrike" spc="-1">
                <a:solidFill>
                  <a:schemeClr val="accent2">
                    <a:lumMod val="60000"/>
                    <a:lumOff val="40000"/>
                  </a:schemeClr>
                </a:solidFill>
                <a:latin typeface="微软雅黑"/>
                <a:ea typeface="微软雅黑"/>
              </a:rPr>
              <a:t>云盘系统使用</a:t>
            </a:r>
            <a:endParaRPr lang="en-US" sz="2000" b="0" strike="noStrike" spc="-1">
              <a:latin typeface="Calibri"/>
            </a:endParaRPr>
          </a:p>
        </p:txBody>
      </p:sp>
      <p:sp>
        <p:nvSpPr>
          <p:cNvPr id="324" name="TextBox 1"/>
          <p:cNvSpPr/>
          <p:nvPr/>
        </p:nvSpPr>
        <p:spPr>
          <a:xfrm>
            <a:off x="856800" y="894600"/>
            <a:ext cx="788364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zh-CN" sz="1800" b="1" strike="noStrike" spc="-1">
                <a:solidFill>
                  <a:srgbClr val="000000"/>
                </a:solidFill>
                <a:latin typeface="Arial"/>
                <a:ea typeface="微软雅黑"/>
              </a:rPr>
              <a:t>移动端</a:t>
            </a:r>
            <a:r>
              <a:rPr lang="en-US" sz="1800" b="1" strike="noStrike" spc="-1">
                <a:solidFill>
                  <a:srgbClr val="000000"/>
                </a:solidFill>
                <a:latin typeface="Arial"/>
                <a:ea typeface="微软雅黑"/>
              </a:rPr>
              <a:t>APP</a:t>
            </a:r>
            <a:r>
              <a:rPr lang="zh-CN" sz="1800" b="1" strike="noStrike" spc="-1">
                <a:solidFill>
                  <a:srgbClr val="000000"/>
                </a:solidFill>
                <a:latin typeface="Arial"/>
                <a:ea typeface="微软雅黑"/>
              </a:rPr>
              <a:t>及</a:t>
            </a:r>
            <a:r>
              <a:rPr lang="en-US" sz="1800" b="1" strike="noStrike" spc="-1">
                <a:solidFill>
                  <a:srgbClr val="000000"/>
                </a:solidFill>
                <a:latin typeface="Arial"/>
                <a:ea typeface="微软雅黑"/>
              </a:rPr>
              <a:t>Talk</a:t>
            </a:r>
            <a:r>
              <a:rPr lang="zh-CN" sz="1800" b="1" strike="noStrike" spc="-1">
                <a:solidFill>
                  <a:srgbClr val="000000"/>
                </a:solidFill>
                <a:latin typeface="Arial"/>
                <a:ea typeface="微软雅黑"/>
              </a:rPr>
              <a:t>使用</a:t>
            </a:r>
            <a:endParaRPr lang="en-US" sz="1800" b="0" strike="noStrike" spc="-1">
              <a:latin typeface="Calibri"/>
            </a:endParaRPr>
          </a:p>
        </p:txBody>
      </p:sp>
      <p:pic>
        <p:nvPicPr>
          <p:cNvPr id="325" name="Picture 1" descr="C:\Program Files (x86)\Microsoft Office\MEDIA\CAGCAT10\j0205582.wmf"/>
          <p:cNvPicPr/>
          <p:nvPr/>
        </p:nvPicPr>
        <p:blipFill>
          <a:blip r:embed="rId7"/>
          <a:stretch/>
        </p:blipFill>
        <p:spPr>
          <a:xfrm>
            <a:off x="5301360" y="1667160"/>
            <a:ext cx="1775880" cy="1629720"/>
          </a:xfrm>
          <a:prstGeom prst="rect">
            <a:avLst/>
          </a:prstGeom>
          <a:ln w="0">
            <a:noFill/>
          </a:ln>
        </p:spPr>
      </p:pic>
      <p:sp>
        <p:nvSpPr>
          <p:cNvPr id="326" name="TextBox 4"/>
          <p:cNvSpPr/>
          <p:nvPr/>
        </p:nvSpPr>
        <p:spPr>
          <a:xfrm>
            <a:off x="5817240" y="3399840"/>
            <a:ext cx="157248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zh-CN" sz="1800" b="0" strike="noStrike" spc="-1">
                <a:solidFill>
                  <a:srgbClr val="000000"/>
                </a:solidFill>
                <a:latin typeface="Arial"/>
                <a:ea typeface="微软雅黑"/>
              </a:rPr>
              <a:t>操作演示</a:t>
            </a:r>
            <a:endParaRPr lang="en-US" sz="1800" b="0" strike="noStrike" spc="-1"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:p15="http://schemas.microsoft.com/office/powerpoint/2012/main" xmlns="">
      <p:transition spd="med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组合 51"/>
          <p:cNvGrpSpPr/>
          <p:nvPr/>
        </p:nvGrpSpPr>
        <p:grpSpPr>
          <a:xfrm>
            <a:off x="-2579760" y="-1888200"/>
            <a:ext cx="14303520" cy="8920080"/>
            <a:chOff x="-2579760" y="-1888200"/>
            <a:chExt cx="14303520" cy="8920080"/>
          </a:xfrm>
        </p:grpSpPr>
        <p:grpSp>
          <p:nvGrpSpPr>
            <p:cNvPr id="58" name="组合 45"/>
            <p:cNvGrpSpPr/>
            <p:nvPr/>
          </p:nvGrpSpPr>
          <p:grpSpPr>
            <a:xfrm>
              <a:off x="-2579760" y="-1888200"/>
              <a:ext cx="4433040" cy="4063680"/>
              <a:chOff x="-2579760" y="-1888200"/>
              <a:chExt cx="4433040" cy="4063680"/>
            </a:xfrm>
          </p:grpSpPr>
          <p:sp>
            <p:nvSpPr>
              <p:cNvPr id="59" name="等腰三角形 43"/>
              <p:cNvSpPr/>
              <p:nvPr/>
            </p:nvSpPr>
            <p:spPr>
              <a:xfrm rot="11700000">
                <a:off x="-2135160" y="-1383840"/>
                <a:ext cx="3644280" cy="3141360"/>
              </a:xfrm>
              <a:prstGeom prst="triangle">
                <a:avLst>
                  <a:gd name="adj" fmla="val 50000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60" name="等腰三角形 44"/>
              <p:cNvSpPr/>
              <p:nvPr/>
            </p:nvSpPr>
            <p:spPr>
              <a:xfrm rot="11700000">
                <a:off x="-2235240" y="-1469880"/>
                <a:ext cx="3644280" cy="3141360"/>
              </a:xfrm>
              <a:prstGeom prst="triangle">
                <a:avLst>
                  <a:gd name="adj" fmla="val 50000"/>
                </a:avLst>
              </a:prstGeom>
              <a:solidFill>
                <a:srgbClr val="82318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</p:grpSp>
        <p:grpSp>
          <p:nvGrpSpPr>
            <p:cNvPr id="61" name="组合 46"/>
            <p:cNvGrpSpPr/>
            <p:nvPr/>
          </p:nvGrpSpPr>
          <p:grpSpPr>
            <a:xfrm>
              <a:off x="7290720" y="2967840"/>
              <a:ext cx="4433040" cy="4064040"/>
              <a:chOff x="7290720" y="2967840"/>
              <a:chExt cx="4433040" cy="4064040"/>
            </a:xfrm>
          </p:grpSpPr>
          <p:sp>
            <p:nvSpPr>
              <p:cNvPr id="62" name="等腰三角形 47"/>
              <p:cNvSpPr/>
              <p:nvPr/>
            </p:nvSpPr>
            <p:spPr>
              <a:xfrm rot="900000">
                <a:off x="7634880" y="3385800"/>
                <a:ext cx="3644280" cy="3141360"/>
              </a:xfrm>
              <a:prstGeom prst="triangle">
                <a:avLst>
                  <a:gd name="adj" fmla="val 50000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63" name="等腰三角形 48"/>
              <p:cNvSpPr/>
              <p:nvPr/>
            </p:nvSpPr>
            <p:spPr>
              <a:xfrm rot="900000">
                <a:off x="7734960" y="3472200"/>
                <a:ext cx="3644280" cy="3141360"/>
              </a:xfrm>
              <a:prstGeom prst="triangle">
                <a:avLst>
                  <a:gd name="adj" fmla="val 50000"/>
                </a:avLst>
              </a:prstGeom>
              <a:solidFill>
                <a:srgbClr val="82318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</p:grpSp>
      </p:grpSp>
      <p:sp>
        <p:nvSpPr>
          <p:cNvPr id="64" name="任意多边形: 形状 27"/>
          <p:cNvSpPr/>
          <p:nvPr/>
        </p:nvSpPr>
        <p:spPr>
          <a:xfrm>
            <a:off x="529560" y="784080"/>
            <a:ext cx="8270280" cy="3571920"/>
          </a:xfrm>
          <a:custGeom>
            <a:avLst/>
            <a:gdLst/>
            <a:ahLst/>
            <a:cxnLst/>
            <a:rect l="l" t="t" r="r" b="b"/>
            <a:pathLst>
              <a:path w="14628" h="6350">
                <a:moveTo>
                  <a:pt x="0" y="0"/>
                </a:moveTo>
                <a:lnTo>
                  <a:pt x="6130" y="9"/>
                </a:lnTo>
                <a:lnTo>
                  <a:pt x="5957" y="28"/>
                </a:lnTo>
                <a:lnTo>
                  <a:pt x="28" y="28"/>
                </a:lnTo>
                <a:lnTo>
                  <a:pt x="28" y="6323"/>
                </a:lnTo>
                <a:lnTo>
                  <a:pt x="14601" y="6323"/>
                </a:lnTo>
                <a:lnTo>
                  <a:pt x="14601" y="28"/>
                </a:lnTo>
                <a:lnTo>
                  <a:pt x="8511" y="24"/>
                </a:lnTo>
                <a:lnTo>
                  <a:pt x="8662" y="0"/>
                </a:lnTo>
                <a:lnTo>
                  <a:pt x="14628" y="0"/>
                </a:lnTo>
                <a:lnTo>
                  <a:pt x="14628" y="6350"/>
                </a:lnTo>
                <a:lnTo>
                  <a:pt x="0" y="6350"/>
                </a:lnTo>
                <a:lnTo>
                  <a:pt x="0" y="0"/>
                </a:lnTo>
                <a:close/>
              </a:path>
            </a:pathLst>
          </a:custGeom>
          <a:solidFill>
            <a:srgbClr val="8231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65" name="图片 6"/>
          <p:cNvPicPr/>
          <p:nvPr/>
        </p:nvPicPr>
        <p:blipFill>
          <a:blip r:embed="rId3"/>
          <a:stretch/>
        </p:blipFill>
        <p:spPr>
          <a:xfrm>
            <a:off x="1471680" y="4068360"/>
            <a:ext cx="6224760" cy="942840"/>
          </a:xfrm>
          <a:prstGeom prst="rect">
            <a:avLst/>
          </a:prstGeom>
          <a:ln w="0">
            <a:noFill/>
          </a:ln>
        </p:spPr>
      </p:pic>
      <p:pic>
        <p:nvPicPr>
          <p:cNvPr id="66" name="图片 8"/>
          <p:cNvPicPr/>
          <p:nvPr/>
        </p:nvPicPr>
        <p:blipFill>
          <a:blip r:embed="rId4"/>
          <a:stretch/>
        </p:blipFill>
        <p:spPr>
          <a:xfrm>
            <a:off x="7812360" y="3689280"/>
            <a:ext cx="385200" cy="378000"/>
          </a:xfrm>
          <a:prstGeom prst="rect">
            <a:avLst/>
          </a:prstGeom>
          <a:ln w="0">
            <a:noFill/>
          </a:ln>
        </p:spPr>
      </p:pic>
      <p:pic>
        <p:nvPicPr>
          <p:cNvPr id="67" name="图片 12"/>
          <p:cNvPicPr/>
          <p:nvPr/>
        </p:nvPicPr>
        <p:blipFill>
          <a:blip r:embed="rId5"/>
          <a:stretch/>
        </p:blipFill>
        <p:spPr>
          <a:xfrm>
            <a:off x="0" y="4613760"/>
            <a:ext cx="2254320" cy="551880"/>
          </a:xfrm>
          <a:prstGeom prst="rect">
            <a:avLst/>
          </a:prstGeom>
          <a:ln w="0">
            <a:noFill/>
          </a:ln>
        </p:spPr>
      </p:pic>
      <p:pic>
        <p:nvPicPr>
          <p:cNvPr id="68" name="图片 7"/>
          <p:cNvPicPr/>
          <p:nvPr/>
        </p:nvPicPr>
        <p:blipFill>
          <a:blip r:embed="rId6"/>
          <a:stretch/>
        </p:blipFill>
        <p:spPr>
          <a:xfrm>
            <a:off x="6291360" y="4442760"/>
            <a:ext cx="2127960" cy="699840"/>
          </a:xfrm>
          <a:prstGeom prst="rect">
            <a:avLst/>
          </a:prstGeom>
          <a:ln w="0">
            <a:noFill/>
          </a:ln>
        </p:spPr>
      </p:pic>
      <p:sp>
        <p:nvSpPr>
          <p:cNvPr id="69" name="文本框 3"/>
          <p:cNvSpPr/>
          <p:nvPr/>
        </p:nvSpPr>
        <p:spPr>
          <a:xfrm>
            <a:off x="4276440" y="552960"/>
            <a:ext cx="145008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zh-CN" sz="2400" b="1" strike="noStrike" spc="-1">
                <a:solidFill>
                  <a:srgbClr val="000000"/>
                </a:solidFill>
                <a:latin typeface="Arial"/>
                <a:ea typeface="微软雅黑"/>
              </a:rPr>
              <a:t>目录</a:t>
            </a:r>
            <a:endParaRPr lang="en-US" sz="2400" b="0" strike="noStrike" spc="-1">
              <a:latin typeface="Calibri"/>
            </a:endParaRPr>
          </a:p>
        </p:txBody>
      </p:sp>
      <p:sp>
        <p:nvSpPr>
          <p:cNvPr id="70" name="文本框 9"/>
          <p:cNvSpPr/>
          <p:nvPr/>
        </p:nvSpPr>
        <p:spPr>
          <a:xfrm>
            <a:off x="1326960" y="870840"/>
            <a:ext cx="6963840" cy="3139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16000" indent="-216000">
              <a:lnSpc>
                <a:spcPct val="2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chemeClr val="accent2">
                    <a:lumMod val="60000"/>
                    <a:lumOff val="40000"/>
                  </a:schemeClr>
                </a:solidFill>
                <a:latin typeface="微软雅黑"/>
                <a:ea typeface="微软雅黑"/>
              </a:rPr>
              <a:t>FTP</a:t>
            </a:r>
            <a:r>
              <a:rPr lang="zh-CN" sz="2000" b="0" strike="noStrike" spc="-1">
                <a:solidFill>
                  <a:schemeClr val="accent2">
                    <a:lumMod val="60000"/>
                    <a:lumOff val="40000"/>
                  </a:schemeClr>
                </a:solidFill>
                <a:latin typeface="微软雅黑"/>
                <a:ea typeface="微软雅黑"/>
              </a:rPr>
              <a:t>服务及使用</a:t>
            </a:r>
            <a:endParaRPr lang="en-US" sz="2000" b="0" strike="noStrike" spc="-1">
              <a:latin typeface="Calibri"/>
            </a:endParaRPr>
          </a:p>
          <a:p>
            <a:pPr marL="216000" indent="-216000">
              <a:lnSpc>
                <a:spcPct val="2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zh-CN" sz="2000" b="0" strike="noStrike" spc="-1">
                <a:solidFill>
                  <a:schemeClr val="accent2">
                    <a:lumMod val="60000"/>
                    <a:lumOff val="40000"/>
                  </a:schemeClr>
                </a:solidFill>
                <a:latin typeface="微软雅黑"/>
                <a:ea typeface="微软雅黑"/>
              </a:rPr>
              <a:t>云盘服务器搭建背景</a:t>
            </a:r>
            <a:endParaRPr lang="en-US" sz="2000" b="0" strike="noStrike" spc="-1">
              <a:latin typeface="Calibri"/>
            </a:endParaRPr>
          </a:p>
          <a:p>
            <a:pPr marL="216000" indent="-216000">
              <a:lnSpc>
                <a:spcPct val="2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zh-CN" sz="2000" b="0" strike="noStrike" spc="-1">
                <a:solidFill>
                  <a:schemeClr val="accent2">
                    <a:lumMod val="60000"/>
                    <a:lumOff val="40000"/>
                  </a:schemeClr>
                </a:solidFill>
                <a:latin typeface="微软雅黑"/>
                <a:ea typeface="微软雅黑"/>
              </a:rPr>
              <a:t>云盘系统组成</a:t>
            </a:r>
            <a:endParaRPr lang="en-US" sz="2000" b="0" strike="noStrike" spc="-1">
              <a:latin typeface="Calibri"/>
            </a:endParaRPr>
          </a:p>
          <a:p>
            <a:pPr marL="216000" indent="-216000">
              <a:lnSpc>
                <a:spcPct val="2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zh-CN" sz="2000" b="0" strike="noStrike" spc="-1">
                <a:solidFill>
                  <a:schemeClr val="accent2">
                    <a:lumMod val="60000"/>
                    <a:lumOff val="40000"/>
                  </a:schemeClr>
                </a:solidFill>
                <a:latin typeface="微软雅黑"/>
                <a:ea typeface="微软雅黑"/>
              </a:rPr>
              <a:t>云盘服务基本功能</a:t>
            </a:r>
            <a:endParaRPr lang="en-US" sz="2000" b="0" strike="noStrike" spc="-1">
              <a:latin typeface="Calibri"/>
            </a:endParaRPr>
          </a:p>
          <a:p>
            <a:pPr marL="216000" indent="-216000">
              <a:lnSpc>
                <a:spcPct val="2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zh-CN" sz="2000" b="0" strike="noStrike" spc="-1">
                <a:solidFill>
                  <a:schemeClr val="accent2">
                    <a:lumMod val="60000"/>
                    <a:lumOff val="40000"/>
                  </a:schemeClr>
                </a:solidFill>
                <a:latin typeface="微软雅黑"/>
                <a:ea typeface="微软雅黑"/>
              </a:rPr>
              <a:t>云盘系统使用</a:t>
            </a:r>
            <a:endParaRPr lang="en-US" sz="2000" b="0" strike="noStrike" spc="-1"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:p15="http://schemas.microsoft.com/office/powerpoint/2012/main" xmlns="">
      <p:transition spd="med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组合 51"/>
          <p:cNvGrpSpPr/>
          <p:nvPr/>
        </p:nvGrpSpPr>
        <p:grpSpPr>
          <a:xfrm>
            <a:off x="-2579760" y="-1888200"/>
            <a:ext cx="14303520" cy="8920080"/>
            <a:chOff x="-2579760" y="-1888200"/>
            <a:chExt cx="14303520" cy="8920080"/>
          </a:xfrm>
        </p:grpSpPr>
        <p:grpSp>
          <p:nvGrpSpPr>
            <p:cNvPr id="72" name="组合 45"/>
            <p:cNvGrpSpPr/>
            <p:nvPr/>
          </p:nvGrpSpPr>
          <p:grpSpPr>
            <a:xfrm>
              <a:off x="-2579760" y="-1888200"/>
              <a:ext cx="4433040" cy="4063680"/>
              <a:chOff x="-2579760" y="-1888200"/>
              <a:chExt cx="4433040" cy="4063680"/>
            </a:xfrm>
          </p:grpSpPr>
          <p:sp>
            <p:nvSpPr>
              <p:cNvPr id="73" name="等腰三角形 43"/>
              <p:cNvSpPr/>
              <p:nvPr/>
            </p:nvSpPr>
            <p:spPr>
              <a:xfrm rot="11700000">
                <a:off x="-2135160" y="-1383840"/>
                <a:ext cx="3644280" cy="3141360"/>
              </a:xfrm>
              <a:prstGeom prst="triangle">
                <a:avLst>
                  <a:gd name="adj" fmla="val 50000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74" name="等腰三角形 44"/>
              <p:cNvSpPr/>
              <p:nvPr/>
            </p:nvSpPr>
            <p:spPr>
              <a:xfrm rot="11700000">
                <a:off x="-2235240" y="-1469880"/>
                <a:ext cx="3644280" cy="3141360"/>
              </a:xfrm>
              <a:prstGeom prst="triangle">
                <a:avLst>
                  <a:gd name="adj" fmla="val 50000"/>
                </a:avLst>
              </a:prstGeom>
              <a:solidFill>
                <a:srgbClr val="82318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</p:grpSp>
        <p:grpSp>
          <p:nvGrpSpPr>
            <p:cNvPr id="75" name="组合 46"/>
            <p:cNvGrpSpPr/>
            <p:nvPr/>
          </p:nvGrpSpPr>
          <p:grpSpPr>
            <a:xfrm>
              <a:off x="7290720" y="2967840"/>
              <a:ext cx="4433040" cy="4064040"/>
              <a:chOff x="7290720" y="2967840"/>
              <a:chExt cx="4433040" cy="4064040"/>
            </a:xfrm>
          </p:grpSpPr>
          <p:sp>
            <p:nvSpPr>
              <p:cNvPr id="76" name="等腰三角形 47"/>
              <p:cNvSpPr/>
              <p:nvPr/>
            </p:nvSpPr>
            <p:spPr>
              <a:xfrm rot="900000">
                <a:off x="7634880" y="3385800"/>
                <a:ext cx="3644280" cy="3141360"/>
              </a:xfrm>
              <a:prstGeom prst="triangle">
                <a:avLst>
                  <a:gd name="adj" fmla="val 50000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77" name="等腰三角形 48"/>
              <p:cNvSpPr/>
              <p:nvPr/>
            </p:nvSpPr>
            <p:spPr>
              <a:xfrm rot="900000">
                <a:off x="7734960" y="3472200"/>
                <a:ext cx="3644280" cy="3141360"/>
              </a:xfrm>
              <a:prstGeom prst="triangle">
                <a:avLst>
                  <a:gd name="adj" fmla="val 50000"/>
                </a:avLst>
              </a:prstGeom>
              <a:solidFill>
                <a:srgbClr val="82318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</p:grpSp>
      </p:grpSp>
      <p:pic>
        <p:nvPicPr>
          <p:cNvPr id="78" name="图片 6"/>
          <p:cNvPicPr/>
          <p:nvPr/>
        </p:nvPicPr>
        <p:blipFill>
          <a:blip r:embed="rId3"/>
          <a:stretch/>
        </p:blipFill>
        <p:spPr>
          <a:xfrm>
            <a:off x="1471680" y="4068360"/>
            <a:ext cx="6224760" cy="942840"/>
          </a:xfrm>
          <a:prstGeom prst="rect">
            <a:avLst/>
          </a:prstGeom>
          <a:ln w="0">
            <a:noFill/>
          </a:ln>
        </p:spPr>
      </p:pic>
      <p:pic>
        <p:nvPicPr>
          <p:cNvPr id="79" name="图片 8"/>
          <p:cNvPicPr/>
          <p:nvPr/>
        </p:nvPicPr>
        <p:blipFill>
          <a:blip r:embed="rId4"/>
          <a:stretch/>
        </p:blipFill>
        <p:spPr>
          <a:xfrm>
            <a:off x="7812360" y="3689280"/>
            <a:ext cx="385200" cy="378000"/>
          </a:xfrm>
          <a:prstGeom prst="rect">
            <a:avLst/>
          </a:prstGeom>
          <a:ln w="0">
            <a:noFill/>
          </a:ln>
        </p:spPr>
      </p:pic>
      <p:pic>
        <p:nvPicPr>
          <p:cNvPr id="80" name="图片 12"/>
          <p:cNvPicPr/>
          <p:nvPr/>
        </p:nvPicPr>
        <p:blipFill>
          <a:blip r:embed="rId5"/>
          <a:stretch/>
        </p:blipFill>
        <p:spPr>
          <a:xfrm>
            <a:off x="0" y="4613760"/>
            <a:ext cx="2254320" cy="551880"/>
          </a:xfrm>
          <a:prstGeom prst="rect">
            <a:avLst/>
          </a:prstGeom>
          <a:ln w="0">
            <a:noFill/>
          </a:ln>
        </p:spPr>
      </p:pic>
      <p:pic>
        <p:nvPicPr>
          <p:cNvPr id="81" name="图片 7"/>
          <p:cNvPicPr/>
          <p:nvPr/>
        </p:nvPicPr>
        <p:blipFill>
          <a:blip r:embed="rId6"/>
          <a:stretch/>
        </p:blipFill>
        <p:spPr>
          <a:xfrm>
            <a:off x="6291360" y="4442760"/>
            <a:ext cx="2127960" cy="699840"/>
          </a:xfrm>
          <a:prstGeom prst="rect">
            <a:avLst/>
          </a:prstGeom>
          <a:ln w="0">
            <a:noFill/>
          </a:ln>
        </p:spPr>
      </p:pic>
      <p:sp>
        <p:nvSpPr>
          <p:cNvPr id="82" name="文本框 9"/>
          <p:cNvSpPr/>
          <p:nvPr/>
        </p:nvSpPr>
        <p:spPr>
          <a:xfrm>
            <a:off x="976320" y="131760"/>
            <a:ext cx="6963840" cy="699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85840" indent="-285840">
              <a:lnSpc>
                <a:spcPct val="200000"/>
              </a:lnSpc>
              <a:buClr>
                <a:srgbClr val="C271CE"/>
              </a:buClr>
              <a:buFont typeface="Wingdings" charset="2"/>
              <a:buChar char=""/>
            </a:pPr>
            <a:r>
              <a:rPr lang="en-US" sz="2000" b="0" strike="noStrike" spc="-1">
                <a:solidFill>
                  <a:schemeClr val="accent2">
                    <a:lumMod val="60000"/>
                    <a:lumOff val="40000"/>
                  </a:schemeClr>
                </a:solidFill>
                <a:latin typeface="微软雅黑"/>
                <a:ea typeface="微软雅黑"/>
              </a:rPr>
              <a:t>FTP</a:t>
            </a:r>
            <a:r>
              <a:rPr lang="zh-CN" sz="2000" b="0" strike="noStrike" spc="-1">
                <a:solidFill>
                  <a:schemeClr val="accent2">
                    <a:lumMod val="60000"/>
                    <a:lumOff val="40000"/>
                  </a:schemeClr>
                </a:solidFill>
                <a:latin typeface="微软雅黑"/>
                <a:ea typeface="微软雅黑"/>
              </a:rPr>
              <a:t>服务及使用</a:t>
            </a:r>
            <a:endParaRPr lang="en-US" sz="2000" b="0" strike="noStrike" spc="-1">
              <a:latin typeface="Calibri"/>
            </a:endParaRPr>
          </a:p>
        </p:txBody>
      </p:sp>
      <p:sp>
        <p:nvSpPr>
          <p:cNvPr id="83" name="文本框 1"/>
          <p:cNvSpPr/>
          <p:nvPr/>
        </p:nvSpPr>
        <p:spPr>
          <a:xfrm>
            <a:off x="446760" y="833040"/>
            <a:ext cx="7575840" cy="2467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微软雅黑"/>
              </a:rPr>
              <a:t>      </a:t>
            </a:r>
            <a:r>
              <a:rPr lang="zh-CN" sz="1800" b="0" strike="noStrike" spc="-1">
                <a:solidFill>
                  <a:srgbClr val="000000"/>
                </a:solidFill>
                <a:latin typeface="Arial"/>
                <a:ea typeface="微软雅黑"/>
              </a:rPr>
              <a:t>教室内上课，通过</a:t>
            </a: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微软雅黑"/>
              </a:rPr>
              <a:t>U</a:t>
            </a:r>
            <a:r>
              <a:rPr lang="zh-CN" sz="1800" b="0" strike="noStrike" spc="-1">
                <a:solidFill>
                  <a:srgbClr val="000000"/>
                </a:solidFill>
                <a:latin typeface="Arial"/>
                <a:ea typeface="微软雅黑"/>
              </a:rPr>
              <a:t>盘拷贝课件时，容易出现</a:t>
            </a: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微软雅黑"/>
              </a:rPr>
              <a:t>U</a:t>
            </a:r>
            <a:r>
              <a:rPr lang="zh-CN" sz="1800" b="0" strike="noStrike" spc="-1">
                <a:solidFill>
                  <a:srgbClr val="000000"/>
                </a:solidFill>
                <a:latin typeface="Arial"/>
                <a:ea typeface="微软雅黑"/>
              </a:rPr>
              <a:t>盘识别不了。（多媒体供电不足、</a:t>
            </a: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微软雅黑"/>
              </a:rPr>
              <a:t>U</a:t>
            </a:r>
            <a:r>
              <a:rPr lang="zh-CN" sz="1800" b="0" strike="noStrike" spc="-1">
                <a:solidFill>
                  <a:srgbClr val="000000"/>
                </a:solidFill>
                <a:latin typeface="Arial"/>
                <a:ea typeface="微软雅黑"/>
              </a:rPr>
              <a:t>盘故障、病毒等）</a:t>
            </a:r>
            <a:endParaRPr lang="en-US" sz="1800" b="0" strike="noStrike" spc="-1">
              <a:latin typeface="Calibri"/>
            </a:endParaRPr>
          </a:p>
          <a:p>
            <a:pPr>
              <a:lnSpc>
                <a:spcPct val="150000"/>
              </a:lnSpc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微软雅黑"/>
              </a:rPr>
              <a:t>    </a:t>
            </a:r>
            <a:r>
              <a:rPr lang="zh-CN" sz="1800" b="0" strike="noStrike" spc="-1">
                <a:solidFill>
                  <a:srgbClr val="000000"/>
                </a:solidFill>
                <a:latin typeface="Arial"/>
                <a:ea typeface="微软雅黑"/>
              </a:rPr>
              <a:t>校内资源共享不便，通过微信域</a:t>
            </a: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微软雅黑"/>
              </a:rPr>
              <a:t>QQ</a:t>
            </a:r>
            <a:r>
              <a:rPr lang="zh-CN" sz="1800" b="0" strike="noStrike" spc="-1">
                <a:solidFill>
                  <a:srgbClr val="000000"/>
                </a:solidFill>
                <a:latin typeface="Arial"/>
                <a:ea typeface="微软雅黑"/>
              </a:rPr>
              <a:t>等形式，占用外网出口宽带，速慢、     大小受限制等。</a:t>
            </a:r>
            <a:endParaRPr lang="en-US" sz="1800" b="0" strike="noStrike" spc="-1">
              <a:latin typeface="Calibri"/>
            </a:endParaRPr>
          </a:p>
          <a:p>
            <a:pPr>
              <a:lnSpc>
                <a:spcPct val="150000"/>
              </a:lnSpc>
              <a:buNone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微软雅黑"/>
              </a:rPr>
              <a:t>2021</a:t>
            </a:r>
            <a:r>
              <a:rPr lang="zh-CN" sz="2000" b="0" strike="noStrike" spc="-1">
                <a:solidFill>
                  <a:srgbClr val="000000"/>
                </a:solidFill>
                <a:latin typeface="Arial"/>
                <a:ea typeface="微软雅黑"/>
              </a:rPr>
              <a:t>年校内</a:t>
            </a: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微软雅黑"/>
              </a:rPr>
              <a:t>FTP</a:t>
            </a:r>
            <a:r>
              <a:rPr lang="zh-CN" sz="2000" b="0" strike="noStrike" spc="-1">
                <a:solidFill>
                  <a:srgbClr val="000000"/>
                </a:solidFill>
                <a:latin typeface="Arial"/>
                <a:ea typeface="微软雅黑"/>
              </a:rPr>
              <a:t>服务上线，实现了简单的文件传输、共享等。</a:t>
            </a:r>
            <a:endParaRPr lang="en-US" sz="2000" b="0" strike="noStrike" spc="-1">
              <a:latin typeface="Calibri"/>
            </a:endParaRPr>
          </a:p>
          <a:p>
            <a:pPr>
              <a:lnSpc>
                <a:spcPct val="100000"/>
              </a:lnSpc>
              <a:buNone/>
            </a:pPr>
            <a:endParaRPr lang="en-US" sz="1800" b="0" strike="noStrike" spc="-1"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:p15="http://schemas.microsoft.com/office/powerpoint/2012/main" xmlns="">
      <p:transition spd="med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组合 23"/>
          <p:cNvGrpSpPr/>
          <p:nvPr/>
        </p:nvGrpSpPr>
        <p:grpSpPr>
          <a:xfrm>
            <a:off x="-2579760" y="-1888200"/>
            <a:ext cx="14303520" cy="8920080"/>
            <a:chOff x="-2579760" y="-1888200"/>
            <a:chExt cx="14303520" cy="8920080"/>
          </a:xfrm>
        </p:grpSpPr>
        <p:grpSp>
          <p:nvGrpSpPr>
            <p:cNvPr id="85" name="组合 24"/>
            <p:cNvGrpSpPr/>
            <p:nvPr/>
          </p:nvGrpSpPr>
          <p:grpSpPr>
            <a:xfrm>
              <a:off x="-2579760" y="-1888200"/>
              <a:ext cx="4433040" cy="4063680"/>
              <a:chOff x="-2579760" y="-1888200"/>
              <a:chExt cx="4433040" cy="4063680"/>
            </a:xfrm>
          </p:grpSpPr>
          <p:sp>
            <p:nvSpPr>
              <p:cNvPr id="86" name="等腰三角形 17"/>
              <p:cNvSpPr/>
              <p:nvPr/>
            </p:nvSpPr>
            <p:spPr>
              <a:xfrm rot="11700000">
                <a:off x="-2135160" y="-1383840"/>
                <a:ext cx="3644280" cy="3141360"/>
              </a:xfrm>
              <a:prstGeom prst="triangle">
                <a:avLst>
                  <a:gd name="adj" fmla="val 50000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87" name="等腰三角形 18"/>
              <p:cNvSpPr/>
              <p:nvPr/>
            </p:nvSpPr>
            <p:spPr>
              <a:xfrm rot="11700000">
                <a:off x="-2235240" y="-1469880"/>
                <a:ext cx="3644280" cy="3141360"/>
              </a:xfrm>
              <a:prstGeom prst="triangle">
                <a:avLst>
                  <a:gd name="adj" fmla="val 50000"/>
                </a:avLst>
              </a:prstGeom>
              <a:solidFill>
                <a:srgbClr val="82318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</p:grpSp>
        <p:grpSp>
          <p:nvGrpSpPr>
            <p:cNvPr id="88" name="组合 25"/>
            <p:cNvGrpSpPr/>
            <p:nvPr/>
          </p:nvGrpSpPr>
          <p:grpSpPr>
            <a:xfrm>
              <a:off x="7290720" y="2967840"/>
              <a:ext cx="4433040" cy="4064040"/>
              <a:chOff x="7290720" y="2967840"/>
              <a:chExt cx="4433040" cy="4064040"/>
            </a:xfrm>
          </p:grpSpPr>
          <p:sp>
            <p:nvSpPr>
              <p:cNvPr id="89" name="等腰三角形 19"/>
              <p:cNvSpPr/>
              <p:nvPr/>
            </p:nvSpPr>
            <p:spPr>
              <a:xfrm rot="900000">
                <a:off x="7634880" y="3385800"/>
                <a:ext cx="3644280" cy="3141360"/>
              </a:xfrm>
              <a:prstGeom prst="triangle">
                <a:avLst>
                  <a:gd name="adj" fmla="val 50000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90" name="等腰三角形 20"/>
              <p:cNvSpPr/>
              <p:nvPr/>
            </p:nvSpPr>
            <p:spPr>
              <a:xfrm rot="900000">
                <a:off x="7734960" y="3472200"/>
                <a:ext cx="3644280" cy="3141360"/>
              </a:xfrm>
              <a:prstGeom prst="triangle">
                <a:avLst>
                  <a:gd name="adj" fmla="val 50000"/>
                </a:avLst>
              </a:prstGeom>
              <a:solidFill>
                <a:srgbClr val="82318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</p:grpSp>
      </p:grpSp>
      <p:pic>
        <p:nvPicPr>
          <p:cNvPr id="91" name="图片 23"/>
          <p:cNvPicPr/>
          <p:nvPr/>
        </p:nvPicPr>
        <p:blipFill>
          <a:blip r:embed="rId3"/>
          <a:stretch/>
        </p:blipFill>
        <p:spPr>
          <a:xfrm>
            <a:off x="7812360" y="3689280"/>
            <a:ext cx="385200" cy="378000"/>
          </a:xfrm>
          <a:prstGeom prst="rect">
            <a:avLst/>
          </a:prstGeom>
          <a:ln w="0">
            <a:noFill/>
          </a:ln>
        </p:spPr>
      </p:pic>
      <p:pic>
        <p:nvPicPr>
          <p:cNvPr id="92" name="图片 24"/>
          <p:cNvPicPr/>
          <p:nvPr/>
        </p:nvPicPr>
        <p:blipFill>
          <a:blip r:embed="rId4"/>
          <a:stretch/>
        </p:blipFill>
        <p:spPr>
          <a:xfrm>
            <a:off x="0" y="4613760"/>
            <a:ext cx="2254320" cy="551880"/>
          </a:xfrm>
          <a:prstGeom prst="rect">
            <a:avLst/>
          </a:prstGeom>
          <a:ln w="0">
            <a:noFill/>
          </a:ln>
        </p:spPr>
      </p:pic>
      <p:pic>
        <p:nvPicPr>
          <p:cNvPr id="93" name="图片 25"/>
          <p:cNvPicPr/>
          <p:nvPr/>
        </p:nvPicPr>
        <p:blipFill>
          <a:blip r:embed="rId5"/>
          <a:stretch/>
        </p:blipFill>
        <p:spPr>
          <a:xfrm>
            <a:off x="6291360" y="4442760"/>
            <a:ext cx="2127960" cy="699840"/>
          </a:xfrm>
          <a:prstGeom prst="rect">
            <a:avLst/>
          </a:prstGeom>
          <a:ln w="0">
            <a:noFill/>
          </a:ln>
        </p:spPr>
      </p:pic>
      <p:sp>
        <p:nvSpPr>
          <p:cNvPr id="94" name="文本框 26"/>
          <p:cNvSpPr/>
          <p:nvPr/>
        </p:nvSpPr>
        <p:spPr>
          <a:xfrm>
            <a:off x="976320" y="131760"/>
            <a:ext cx="6963840" cy="699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85840" indent="-285840">
              <a:lnSpc>
                <a:spcPct val="200000"/>
              </a:lnSpc>
              <a:buClr>
                <a:srgbClr val="C271CE"/>
              </a:buClr>
              <a:buFont typeface="Wingdings" charset="2"/>
              <a:buChar char=""/>
            </a:pPr>
            <a:r>
              <a:rPr lang="en-US" sz="2000" b="0" strike="noStrike" spc="-1">
                <a:solidFill>
                  <a:schemeClr val="accent2">
                    <a:lumMod val="60000"/>
                    <a:lumOff val="40000"/>
                  </a:schemeClr>
                </a:solidFill>
                <a:latin typeface="微软雅黑"/>
                <a:ea typeface="微软雅黑"/>
              </a:rPr>
              <a:t>FTP</a:t>
            </a:r>
            <a:r>
              <a:rPr lang="zh-CN" sz="2000" b="0" strike="noStrike" spc="-1">
                <a:solidFill>
                  <a:schemeClr val="accent2">
                    <a:lumMod val="60000"/>
                    <a:lumOff val="40000"/>
                  </a:schemeClr>
                </a:solidFill>
                <a:latin typeface="微软雅黑"/>
                <a:ea typeface="微软雅黑"/>
              </a:rPr>
              <a:t>服务及使用</a:t>
            </a:r>
            <a:endParaRPr lang="en-US" sz="2000" b="0" strike="noStrike" spc="-1">
              <a:latin typeface="Calibri"/>
            </a:endParaRPr>
          </a:p>
        </p:txBody>
      </p:sp>
      <p:sp>
        <p:nvSpPr>
          <p:cNvPr id="95" name="文本框 27"/>
          <p:cNvSpPr/>
          <p:nvPr/>
        </p:nvSpPr>
        <p:spPr>
          <a:xfrm>
            <a:off x="446760" y="833040"/>
            <a:ext cx="7575840" cy="958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zh-CN" sz="2000" b="0" strike="noStrike" spc="-1">
                <a:solidFill>
                  <a:srgbClr val="000000"/>
                </a:solidFill>
                <a:latin typeface="Arial"/>
                <a:ea typeface="微软雅黑"/>
              </a:rPr>
              <a:t>校内</a:t>
            </a: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微软雅黑"/>
              </a:rPr>
              <a:t>FTP</a:t>
            </a:r>
            <a:r>
              <a:rPr lang="zh-CN" sz="2000" b="0" strike="noStrike" spc="-1">
                <a:solidFill>
                  <a:srgbClr val="000000"/>
                </a:solidFill>
                <a:latin typeface="Arial"/>
                <a:ea typeface="微软雅黑"/>
              </a:rPr>
              <a:t>目录结构</a:t>
            </a:r>
            <a:endParaRPr lang="en-US" sz="2000" b="0" strike="noStrike" spc="-1">
              <a:latin typeface="Calibri"/>
            </a:endParaRPr>
          </a:p>
          <a:p>
            <a:pPr>
              <a:lnSpc>
                <a:spcPct val="150000"/>
              </a:lnSpc>
              <a:buNone/>
            </a:pPr>
            <a:endParaRPr lang="en-US" sz="1800" b="0" strike="noStrike" spc="-1">
              <a:latin typeface="Calibri"/>
            </a:endParaRPr>
          </a:p>
        </p:txBody>
      </p:sp>
      <p:grpSp>
        <p:nvGrpSpPr>
          <p:cNvPr id="96" name="组合 26"/>
          <p:cNvGrpSpPr/>
          <p:nvPr/>
        </p:nvGrpSpPr>
        <p:grpSpPr>
          <a:xfrm>
            <a:off x="1509480" y="2279520"/>
            <a:ext cx="687600" cy="726840"/>
            <a:chOff x="1509480" y="2279520"/>
            <a:chExt cx="687600" cy="726840"/>
          </a:xfrm>
        </p:grpSpPr>
        <p:sp>
          <p:nvSpPr>
            <p:cNvPr id="97" name="文本框 28"/>
            <p:cNvSpPr/>
            <p:nvPr/>
          </p:nvSpPr>
          <p:spPr>
            <a:xfrm>
              <a:off x="1509480" y="2427840"/>
              <a:ext cx="687600" cy="302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>
                <a:lnSpc>
                  <a:spcPct val="100000"/>
                </a:lnSpc>
                <a:buNone/>
              </a:pPr>
              <a:r>
                <a:rPr lang="en-US" sz="1400" b="0" strike="noStrike" spc="-1">
                  <a:solidFill>
                    <a:srgbClr val="000000"/>
                  </a:solidFill>
                  <a:latin typeface="Arial"/>
                  <a:ea typeface="微软雅黑"/>
                </a:rPr>
                <a:t>FTP</a:t>
              </a:r>
              <a:endParaRPr lang="en-US" sz="1400" b="0" strike="noStrike" spc="-1">
                <a:latin typeface="Calibri"/>
              </a:endParaRPr>
            </a:p>
          </p:txBody>
        </p:sp>
        <p:sp>
          <p:nvSpPr>
            <p:cNvPr id="98" name="矩形 10"/>
            <p:cNvSpPr/>
            <p:nvPr/>
          </p:nvSpPr>
          <p:spPr>
            <a:xfrm>
              <a:off x="1509480" y="2279520"/>
              <a:ext cx="562680" cy="726840"/>
            </a:xfrm>
            <a:prstGeom prst="rect">
              <a:avLst/>
            </a:prstGeom>
            <a:noFill/>
            <a:ln>
              <a:solidFill>
                <a:srgbClr val="602469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99" name="组合 27"/>
          <p:cNvGrpSpPr/>
          <p:nvPr/>
        </p:nvGrpSpPr>
        <p:grpSpPr>
          <a:xfrm>
            <a:off x="2928960" y="1715760"/>
            <a:ext cx="955080" cy="726840"/>
            <a:chOff x="2928960" y="1715760"/>
            <a:chExt cx="955080" cy="726840"/>
          </a:xfrm>
        </p:grpSpPr>
        <p:sp>
          <p:nvSpPr>
            <p:cNvPr id="100" name="矩形 11"/>
            <p:cNvSpPr/>
            <p:nvPr/>
          </p:nvSpPr>
          <p:spPr>
            <a:xfrm>
              <a:off x="2943000" y="1715760"/>
              <a:ext cx="741600" cy="726840"/>
            </a:xfrm>
            <a:prstGeom prst="rect">
              <a:avLst/>
            </a:prstGeom>
            <a:noFill/>
            <a:ln>
              <a:solidFill>
                <a:srgbClr val="602469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01" name="文本框 29"/>
            <p:cNvSpPr/>
            <p:nvPr/>
          </p:nvSpPr>
          <p:spPr>
            <a:xfrm>
              <a:off x="2928960" y="1904040"/>
              <a:ext cx="955080" cy="2721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>
                <a:lnSpc>
                  <a:spcPct val="100000"/>
                </a:lnSpc>
                <a:buNone/>
              </a:pPr>
              <a:r>
                <a:rPr lang="zh-CN" sz="1200" b="0" strike="noStrike" spc="-1">
                  <a:solidFill>
                    <a:srgbClr val="000000"/>
                  </a:solidFill>
                  <a:latin typeface="Arial"/>
                  <a:ea typeface="微软雅黑"/>
                </a:rPr>
                <a:t>匿名访问</a:t>
              </a:r>
              <a:endParaRPr lang="en-US" sz="1200" b="0" strike="noStrike" spc="-1">
                <a:latin typeface="Calibri"/>
              </a:endParaRPr>
            </a:p>
          </p:txBody>
        </p:sp>
      </p:grpSp>
      <p:grpSp>
        <p:nvGrpSpPr>
          <p:cNvPr id="102" name="组合 28"/>
          <p:cNvGrpSpPr/>
          <p:nvPr/>
        </p:nvGrpSpPr>
        <p:grpSpPr>
          <a:xfrm>
            <a:off x="2974320" y="3447720"/>
            <a:ext cx="969120" cy="726840"/>
            <a:chOff x="2974320" y="3447720"/>
            <a:chExt cx="969120" cy="726840"/>
          </a:xfrm>
        </p:grpSpPr>
        <p:sp>
          <p:nvSpPr>
            <p:cNvPr id="103" name="矩形 12"/>
            <p:cNvSpPr/>
            <p:nvPr/>
          </p:nvSpPr>
          <p:spPr>
            <a:xfrm>
              <a:off x="3002400" y="3447720"/>
              <a:ext cx="727560" cy="726840"/>
            </a:xfrm>
            <a:prstGeom prst="rect">
              <a:avLst/>
            </a:prstGeom>
            <a:noFill/>
            <a:ln>
              <a:solidFill>
                <a:srgbClr val="602469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04" name="文本框 30"/>
            <p:cNvSpPr/>
            <p:nvPr/>
          </p:nvSpPr>
          <p:spPr>
            <a:xfrm>
              <a:off x="2974320" y="3639600"/>
              <a:ext cx="969120" cy="257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>
                <a:lnSpc>
                  <a:spcPct val="100000"/>
                </a:lnSpc>
                <a:buNone/>
              </a:pPr>
              <a:r>
                <a:rPr lang="zh-CN" sz="1100" b="0" strike="noStrike" spc="-1">
                  <a:solidFill>
                    <a:srgbClr val="000000"/>
                  </a:solidFill>
                  <a:latin typeface="Arial"/>
                  <a:ea typeface="微软雅黑"/>
                </a:rPr>
                <a:t>授权访问</a:t>
              </a:r>
              <a:endParaRPr lang="en-US" sz="1100" b="0" strike="noStrike" spc="-1">
                <a:latin typeface="Calibri"/>
              </a:endParaRPr>
            </a:p>
          </p:txBody>
        </p:sp>
      </p:grpSp>
      <p:grpSp>
        <p:nvGrpSpPr>
          <p:cNvPr id="105" name="组合 29"/>
          <p:cNvGrpSpPr/>
          <p:nvPr/>
        </p:nvGrpSpPr>
        <p:grpSpPr>
          <a:xfrm>
            <a:off x="4516920" y="937800"/>
            <a:ext cx="955080" cy="726840"/>
            <a:chOff x="4516920" y="937800"/>
            <a:chExt cx="955080" cy="726840"/>
          </a:xfrm>
        </p:grpSpPr>
        <p:sp>
          <p:nvSpPr>
            <p:cNvPr id="106" name="矩形 13"/>
            <p:cNvSpPr/>
            <p:nvPr/>
          </p:nvSpPr>
          <p:spPr>
            <a:xfrm>
              <a:off x="4530960" y="937800"/>
              <a:ext cx="741600" cy="726840"/>
            </a:xfrm>
            <a:prstGeom prst="rect">
              <a:avLst/>
            </a:prstGeom>
            <a:noFill/>
            <a:ln>
              <a:solidFill>
                <a:srgbClr val="602469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07" name="文本框 31"/>
            <p:cNvSpPr/>
            <p:nvPr/>
          </p:nvSpPr>
          <p:spPr>
            <a:xfrm>
              <a:off x="4516920" y="1126080"/>
              <a:ext cx="955080" cy="2721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>
                <a:lnSpc>
                  <a:spcPct val="100000"/>
                </a:lnSpc>
                <a:buNone/>
              </a:pPr>
              <a:r>
                <a:rPr lang="zh-CN" sz="1200" b="0" strike="noStrike" spc="-1">
                  <a:solidFill>
                    <a:srgbClr val="000000"/>
                  </a:solidFill>
                  <a:latin typeface="Arial"/>
                  <a:ea typeface="微软雅黑"/>
                </a:rPr>
                <a:t>临时中转</a:t>
              </a:r>
              <a:endParaRPr lang="en-US" sz="1200" b="0" strike="noStrike" spc="-1">
                <a:latin typeface="Calibri"/>
              </a:endParaRPr>
            </a:p>
          </p:txBody>
        </p:sp>
      </p:grpSp>
      <p:grpSp>
        <p:nvGrpSpPr>
          <p:cNvPr id="108" name="组合 30"/>
          <p:cNvGrpSpPr/>
          <p:nvPr/>
        </p:nvGrpSpPr>
        <p:grpSpPr>
          <a:xfrm>
            <a:off x="4530960" y="2270160"/>
            <a:ext cx="955080" cy="726840"/>
            <a:chOff x="4530960" y="2270160"/>
            <a:chExt cx="955080" cy="726840"/>
          </a:xfrm>
        </p:grpSpPr>
        <p:sp>
          <p:nvSpPr>
            <p:cNvPr id="109" name="矩形 15"/>
            <p:cNvSpPr/>
            <p:nvPr/>
          </p:nvSpPr>
          <p:spPr>
            <a:xfrm>
              <a:off x="4545000" y="2270160"/>
              <a:ext cx="741600" cy="726840"/>
            </a:xfrm>
            <a:prstGeom prst="rect">
              <a:avLst/>
            </a:prstGeom>
            <a:noFill/>
            <a:ln>
              <a:solidFill>
                <a:srgbClr val="602469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10" name="文本框 32"/>
            <p:cNvSpPr/>
            <p:nvPr/>
          </p:nvSpPr>
          <p:spPr>
            <a:xfrm>
              <a:off x="4530960" y="2458800"/>
              <a:ext cx="955080" cy="2721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>
                <a:lnSpc>
                  <a:spcPct val="100000"/>
                </a:lnSpc>
                <a:buNone/>
              </a:pPr>
              <a:r>
                <a:rPr lang="zh-CN" sz="1200" b="0" strike="noStrike" spc="-1">
                  <a:solidFill>
                    <a:srgbClr val="000000"/>
                  </a:solidFill>
                  <a:latin typeface="Arial"/>
                  <a:ea typeface="微软雅黑"/>
                </a:rPr>
                <a:t>共享资源</a:t>
              </a:r>
              <a:endParaRPr lang="en-US" sz="1200" b="0" strike="noStrike" spc="-1">
                <a:latin typeface="Calibri"/>
              </a:endParaRPr>
            </a:p>
          </p:txBody>
        </p:sp>
      </p:grpSp>
      <p:sp>
        <p:nvSpPr>
          <p:cNvPr id="111" name="矩形 16"/>
          <p:cNvSpPr/>
          <p:nvPr/>
        </p:nvSpPr>
        <p:spPr>
          <a:xfrm>
            <a:off x="5981760" y="911880"/>
            <a:ext cx="741600" cy="726840"/>
          </a:xfrm>
          <a:prstGeom prst="rect">
            <a:avLst/>
          </a:prstGeom>
          <a:noFill/>
          <a:ln>
            <a:solidFill>
              <a:srgbClr val="60246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2" name="文本框 33"/>
          <p:cNvSpPr/>
          <p:nvPr/>
        </p:nvSpPr>
        <p:spPr>
          <a:xfrm>
            <a:off x="6057000" y="1100520"/>
            <a:ext cx="955080" cy="272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zh-CN" sz="1200" b="0" strike="noStrike" spc="-1">
                <a:solidFill>
                  <a:srgbClr val="000000"/>
                </a:solidFill>
                <a:latin typeface="Arial"/>
                <a:ea typeface="微软雅黑"/>
              </a:rPr>
              <a:t>年级组</a:t>
            </a:r>
            <a:endParaRPr lang="en-US" sz="1200" b="0" strike="noStrike" spc="-1">
              <a:latin typeface="Calibri"/>
            </a:endParaRPr>
          </a:p>
        </p:txBody>
      </p:sp>
      <p:sp>
        <p:nvSpPr>
          <p:cNvPr id="113" name="矩形 18"/>
          <p:cNvSpPr/>
          <p:nvPr/>
        </p:nvSpPr>
        <p:spPr>
          <a:xfrm>
            <a:off x="7507800" y="889200"/>
            <a:ext cx="741600" cy="726840"/>
          </a:xfrm>
          <a:prstGeom prst="rect">
            <a:avLst/>
          </a:prstGeom>
          <a:noFill/>
          <a:ln>
            <a:solidFill>
              <a:srgbClr val="60246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4" name="文本框 34"/>
          <p:cNvSpPr/>
          <p:nvPr/>
        </p:nvSpPr>
        <p:spPr>
          <a:xfrm>
            <a:off x="7507800" y="1121400"/>
            <a:ext cx="955080" cy="272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zh-CN" sz="1200" b="0" strike="noStrike" spc="-1">
                <a:solidFill>
                  <a:srgbClr val="000000"/>
                </a:solidFill>
                <a:latin typeface="Arial"/>
                <a:ea typeface="微软雅黑"/>
              </a:rPr>
              <a:t>用户资源 </a:t>
            </a:r>
            <a:endParaRPr lang="en-US" sz="1200" b="0" strike="noStrike" spc="-1">
              <a:latin typeface="Calibri"/>
            </a:endParaRPr>
          </a:p>
        </p:txBody>
      </p:sp>
      <p:sp>
        <p:nvSpPr>
          <p:cNvPr id="115" name="直接连接符 13"/>
          <p:cNvSpPr/>
          <p:nvPr/>
        </p:nvSpPr>
        <p:spPr>
          <a:xfrm>
            <a:off x="2072880" y="2643120"/>
            <a:ext cx="560160" cy="360"/>
          </a:xfrm>
          <a:prstGeom prst="line">
            <a:avLst/>
          </a:prstGeom>
          <a:ln>
            <a:solidFill>
              <a:srgbClr val="000000"/>
            </a:solidFill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16" name="直接连接符 14"/>
          <p:cNvSpPr/>
          <p:nvPr/>
        </p:nvSpPr>
        <p:spPr>
          <a:xfrm flipV="1">
            <a:off x="2639880" y="2175480"/>
            <a:ext cx="360" cy="467640"/>
          </a:xfrm>
          <a:prstGeom prst="line">
            <a:avLst/>
          </a:prstGeom>
          <a:ln>
            <a:solidFill>
              <a:srgbClr val="812D8C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7" name="直接连接符 15"/>
          <p:cNvSpPr/>
          <p:nvPr/>
        </p:nvSpPr>
        <p:spPr>
          <a:xfrm>
            <a:off x="2633040" y="2175480"/>
            <a:ext cx="295560" cy="360"/>
          </a:xfrm>
          <a:prstGeom prst="line">
            <a:avLst/>
          </a:prstGeom>
          <a:ln>
            <a:solidFill>
              <a:srgbClr val="000000"/>
            </a:solidFill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18" name="直接连接符 16"/>
          <p:cNvSpPr/>
          <p:nvPr/>
        </p:nvSpPr>
        <p:spPr>
          <a:xfrm>
            <a:off x="2639880" y="2643120"/>
            <a:ext cx="360" cy="1235520"/>
          </a:xfrm>
          <a:prstGeom prst="line">
            <a:avLst/>
          </a:prstGeom>
          <a:ln>
            <a:solidFill>
              <a:srgbClr val="812D8C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9" name="直接连接符 17"/>
          <p:cNvSpPr/>
          <p:nvPr/>
        </p:nvSpPr>
        <p:spPr>
          <a:xfrm>
            <a:off x="2639880" y="3900960"/>
            <a:ext cx="334080" cy="360"/>
          </a:xfrm>
          <a:prstGeom prst="line">
            <a:avLst/>
          </a:prstGeom>
          <a:ln>
            <a:solidFill>
              <a:srgbClr val="812D8C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0" name="直接连接符 18"/>
          <p:cNvSpPr/>
          <p:nvPr/>
        </p:nvSpPr>
        <p:spPr>
          <a:xfrm>
            <a:off x="3684960" y="2089080"/>
            <a:ext cx="357480" cy="360"/>
          </a:xfrm>
          <a:prstGeom prst="line">
            <a:avLst/>
          </a:prstGeom>
          <a:ln>
            <a:solidFill>
              <a:srgbClr val="812D8C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1" name="直接连接符 19"/>
          <p:cNvSpPr/>
          <p:nvPr/>
        </p:nvSpPr>
        <p:spPr>
          <a:xfrm flipV="1">
            <a:off x="4062960" y="1301040"/>
            <a:ext cx="360" cy="777960"/>
          </a:xfrm>
          <a:prstGeom prst="line">
            <a:avLst/>
          </a:prstGeom>
          <a:ln>
            <a:solidFill>
              <a:srgbClr val="812D8C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2" name="直接连接符 20"/>
          <p:cNvSpPr/>
          <p:nvPr/>
        </p:nvSpPr>
        <p:spPr>
          <a:xfrm flipV="1">
            <a:off x="4062960" y="1264320"/>
            <a:ext cx="453960" cy="36720"/>
          </a:xfrm>
          <a:prstGeom prst="line">
            <a:avLst/>
          </a:prstGeom>
          <a:ln>
            <a:solidFill>
              <a:srgbClr val="812D8C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3" name="直接连接符 21"/>
          <p:cNvSpPr/>
          <p:nvPr/>
        </p:nvSpPr>
        <p:spPr>
          <a:xfrm>
            <a:off x="5273280" y="1292040"/>
            <a:ext cx="708120" cy="360"/>
          </a:xfrm>
          <a:prstGeom prst="line">
            <a:avLst/>
          </a:prstGeom>
          <a:ln>
            <a:solidFill>
              <a:srgbClr val="812D8C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4" name="直接连接符 22"/>
          <p:cNvSpPr/>
          <p:nvPr/>
        </p:nvSpPr>
        <p:spPr>
          <a:xfrm>
            <a:off x="6723720" y="1292040"/>
            <a:ext cx="783720" cy="9000"/>
          </a:xfrm>
          <a:prstGeom prst="line">
            <a:avLst/>
          </a:prstGeom>
          <a:ln>
            <a:solidFill>
              <a:srgbClr val="812D8C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5" name="直接连接符 23"/>
          <p:cNvSpPr/>
          <p:nvPr/>
        </p:nvSpPr>
        <p:spPr>
          <a:xfrm>
            <a:off x="4042440" y="2079000"/>
            <a:ext cx="20520" cy="718920"/>
          </a:xfrm>
          <a:prstGeom prst="line">
            <a:avLst/>
          </a:prstGeom>
          <a:ln>
            <a:solidFill>
              <a:srgbClr val="812D8C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6" name="直接连接符 24"/>
          <p:cNvSpPr/>
          <p:nvPr/>
        </p:nvSpPr>
        <p:spPr>
          <a:xfrm>
            <a:off x="4102920" y="2812320"/>
            <a:ext cx="421200" cy="9360"/>
          </a:xfrm>
          <a:prstGeom prst="line">
            <a:avLst/>
          </a:prstGeom>
          <a:ln>
            <a:solidFill>
              <a:srgbClr val="812D8C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:p15="http://schemas.microsoft.com/office/powerpoint/2012/main" xmlns="">
      <p:transition spd="med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" name="组合 4"/>
          <p:cNvGrpSpPr/>
          <p:nvPr/>
        </p:nvGrpSpPr>
        <p:grpSpPr>
          <a:xfrm>
            <a:off x="-2579760" y="-1888200"/>
            <a:ext cx="14303520" cy="8920080"/>
            <a:chOff x="-2579760" y="-1888200"/>
            <a:chExt cx="14303520" cy="8920080"/>
          </a:xfrm>
        </p:grpSpPr>
        <p:grpSp>
          <p:nvGrpSpPr>
            <p:cNvPr id="128" name="组合 6"/>
            <p:cNvGrpSpPr/>
            <p:nvPr/>
          </p:nvGrpSpPr>
          <p:grpSpPr>
            <a:xfrm>
              <a:off x="-2579760" y="-1888200"/>
              <a:ext cx="4433040" cy="4063680"/>
              <a:chOff x="-2579760" y="-1888200"/>
              <a:chExt cx="4433040" cy="4063680"/>
            </a:xfrm>
          </p:grpSpPr>
          <p:sp>
            <p:nvSpPr>
              <p:cNvPr id="129" name="等腰三角形 5"/>
              <p:cNvSpPr/>
              <p:nvPr/>
            </p:nvSpPr>
            <p:spPr>
              <a:xfrm rot="11700000">
                <a:off x="-2135160" y="-1383840"/>
                <a:ext cx="3644280" cy="3141360"/>
              </a:xfrm>
              <a:prstGeom prst="triangle">
                <a:avLst>
                  <a:gd name="adj" fmla="val 50000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130" name="等腰三角形 6"/>
              <p:cNvSpPr/>
              <p:nvPr/>
            </p:nvSpPr>
            <p:spPr>
              <a:xfrm rot="11700000">
                <a:off x="-2235240" y="-1469880"/>
                <a:ext cx="3644280" cy="3141360"/>
              </a:xfrm>
              <a:prstGeom prst="triangle">
                <a:avLst>
                  <a:gd name="adj" fmla="val 50000"/>
                </a:avLst>
              </a:prstGeom>
              <a:solidFill>
                <a:srgbClr val="82318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</p:grpSp>
        <p:grpSp>
          <p:nvGrpSpPr>
            <p:cNvPr id="131" name="组合 7"/>
            <p:cNvGrpSpPr/>
            <p:nvPr/>
          </p:nvGrpSpPr>
          <p:grpSpPr>
            <a:xfrm>
              <a:off x="7290720" y="2967840"/>
              <a:ext cx="4433040" cy="4064040"/>
              <a:chOff x="7290720" y="2967840"/>
              <a:chExt cx="4433040" cy="4064040"/>
            </a:xfrm>
          </p:grpSpPr>
          <p:sp>
            <p:nvSpPr>
              <p:cNvPr id="132" name="等腰三角形 7"/>
              <p:cNvSpPr/>
              <p:nvPr/>
            </p:nvSpPr>
            <p:spPr>
              <a:xfrm rot="900000">
                <a:off x="7634880" y="3385800"/>
                <a:ext cx="3644280" cy="3141360"/>
              </a:xfrm>
              <a:prstGeom prst="triangle">
                <a:avLst>
                  <a:gd name="adj" fmla="val 50000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133" name="等腰三角形 8"/>
              <p:cNvSpPr/>
              <p:nvPr/>
            </p:nvSpPr>
            <p:spPr>
              <a:xfrm rot="900000">
                <a:off x="7734960" y="3472200"/>
                <a:ext cx="3644280" cy="3141360"/>
              </a:xfrm>
              <a:prstGeom prst="triangle">
                <a:avLst>
                  <a:gd name="adj" fmla="val 50000"/>
                </a:avLst>
              </a:prstGeom>
              <a:solidFill>
                <a:srgbClr val="82318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</p:grpSp>
      </p:grpSp>
      <p:pic>
        <p:nvPicPr>
          <p:cNvPr id="134" name="图片 9"/>
          <p:cNvPicPr/>
          <p:nvPr/>
        </p:nvPicPr>
        <p:blipFill>
          <a:blip r:embed="rId3"/>
          <a:stretch/>
        </p:blipFill>
        <p:spPr>
          <a:xfrm>
            <a:off x="1471680" y="4068360"/>
            <a:ext cx="6224760" cy="942840"/>
          </a:xfrm>
          <a:prstGeom prst="rect">
            <a:avLst/>
          </a:prstGeom>
          <a:ln w="0">
            <a:noFill/>
          </a:ln>
        </p:spPr>
      </p:pic>
      <p:pic>
        <p:nvPicPr>
          <p:cNvPr id="135" name="图片 10"/>
          <p:cNvPicPr/>
          <p:nvPr/>
        </p:nvPicPr>
        <p:blipFill>
          <a:blip r:embed="rId4"/>
          <a:stretch/>
        </p:blipFill>
        <p:spPr>
          <a:xfrm>
            <a:off x="7812360" y="3689280"/>
            <a:ext cx="385200" cy="378000"/>
          </a:xfrm>
          <a:prstGeom prst="rect">
            <a:avLst/>
          </a:prstGeom>
          <a:ln w="0">
            <a:noFill/>
          </a:ln>
        </p:spPr>
      </p:pic>
      <p:pic>
        <p:nvPicPr>
          <p:cNvPr id="136" name="图片 11"/>
          <p:cNvPicPr/>
          <p:nvPr/>
        </p:nvPicPr>
        <p:blipFill>
          <a:blip r:embed="rId5"/>
          <a:stretch/>
        </p:blipFill>
        <p:spPr>
          <a:xfrm>
            <a:off x="0" y="4613760"/>
            <a:ext cx="2254320" cy="551880"/>
          </a:xfrm>
          <a:prstGeom prst="rect">
            <a:avLst/>
          </a:prstGeom>
          <a:ln w="0">
            <a:noFill/>
          </a:ln>
        </p:spPr>
      </p:pic>
      <p:pic>
        <p:nvPicPr>
          <p:cNvPr id="137" name="图片 13"/>
          <p:cNvPicPr/>
          <p:nvPr/>
        </p:nvPicPr>
        <p:blipFill>
          <a:blip r:embed="rId6"/>
          <a:stretch/>
        </p:blipFill>
        <p:spPr>
          <a:xfrm>
            <a:off x="6291360" y="4442760"/>
            <a:ext cx="2127960" cy="699840"/>
          </a:xfrm>
          <a:prstGeom prst="rect">
            <a:avLst/>
          </a:prstGeom>
          <a:ln w="0">
            <a:noFill/>
          </a:ln>
        </p:spPr>
      </p:pic>
      <p:sp>
        <p:nvSpPr>
          <p:cNvPr id="138" name="文本框 5"/>
          <p:cNvSpPr/>
          <p:nvPr/>
        </p:nvSpPr>
        <p:spPr>
          <a:xfrm>
            <a:off x="976320" y="131760"/>
            <a:ext cx="6963840" cy="699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85840" indent="-285840">
              <a:lnSpc>
                <a:spcPct val="200000"/>
              </a:lnSpc>
              <a:buClr>
                <a:srgbClr val="C271CE"/>
              </a:buClr>
              <a:buFont typeface="Wingdings" charset="2"/>
              <a:buChar char=""/>
            </a:pPr>
            <a:r>
              <a:rPr lang="en-US" sz="2000" b="0" strike="noStrike" spc="-1">
                <a:solidFill>
                  <a:schemeClr val="accent2">
                    <a:lumMod val="60000"/>
                    <a:lumOff val="40000"/>
                  </a:schemeClr>
                </a:solidFill>
                <a:latin typeface="微软雅黑"/>
                <a:ea typeface="微软雅黑"/>
              </a:rPr>
              <a:t>FTP</a:t>
            </a:r>
            <a:r>
              <a:rPr lang="zh-CN" sz="2000" b="0" strike="noStrike" spc="-1">
                <a:solidFill>
                  <a:schemeClr val="accent2">
                    <a:lumMod val="60000"/>
                    <a:lumOff val="40000"/>
                  </a:schemeClr>
                </a:solidFill>
                <a:latin typeface="微软雅黑"/>
                <a:ea typeface="微软雅黑"/>
              </a:rPr>
              <a:t>客户端配置及使用</a:t>
            </a:r>
            <a:endParaRPr lang="en-US" sz="2000" b="0" strike="noStrike" spc="-1">
              <a:latin typeface="Calibri"/>
            </a:endParaRPr>
          </a:p>
        </p:txBody>
      </p:sp>
      <p:pic>
        <p:nvPicPr>
          <p:cNvPr id="139" name="Picture 3" descr="C:\Program Files (x86)\Microsoft Office\MEDIA\CAGCAT10\j0205582.wmf"/>
          <p:cNvPicPr/>
          <p:nvPr/>
        </p:nvPicPr>
        <p:blipFill>
          <a:blip r:embed="rId7"/>
          <a:stretch/>
        </p:blipFill>
        <p:spPr>
          <a:xfrm>
            <a:off x="4707360" y="1440"/>
            <a:ext cx="701640" cy="645840"/>
          </a:xfrm>
          <a:prstGeom prst="rect">
            <a:avLst/>
          </a:prstGeom>
          <a:ln w="0">
            <a:noFill/>
          </a:ln>
        </p:spPr>
      </p:pic>
      <p:sp>
        <p:nvSpPr>
          <p:cNvPr id="140" name="TextBox 3"/>
          <p:cNvSpPr/>
          <p:nvPr/>
        </p:nvSpPr>
        <p:spPr>
          <a:xfrm>
            <a:off x="4686840" y="569520"/>
            <a:ext cx="1570680" cy="288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zh-CN" sz="1300" b="0" strike="noStrike" spc="-1">
                <a:solidFill>
                  <a:srgbClr val="000000"/>
                </a:solidFill>
                <a:latin typeface="Arial"/>
                <a:ea typeface="微软雅黑"/>
              </a:rPr>
              <a:t>操作演示</a:t>
            </a:r>
            <a:endParaRPr lang="en-US" sz="1300" b="0" strike="noStrike" spc="-1">
              <a:latin typeface="Calibri"/>
            </a:endParaRPr>
          </a:p>
        </p:txBody>
      </p:sp>
      <p:sp>
        <p:nvSpPr>
          <p:cNvPr id="141" name="TextBox 7"/>
          <p:cNvSpPr/>
          <p:nvPr/>
        </p:nvSpPr>
        <p:spPr>
          <a:xfrm>
            <a:off x="657720" y="1035000"/>
            <a:ext cx="8385480" cy="485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1300" b="0" strike="noStrike" spc="-1">
                <a:solidFill>
                  <a:srgbClr val="000000"/>
                </a:solidFill>
                <a:latin typeface="Arial"/>
                <a:ea typeface="微软雅黑"/>
              </a:rPr>
              <a:t>1</a:t>
            </a:r>
            <a:r>
              <a:rPr lang="zh-CN" sz="1300" b="0" strike="noStrike" spc="-1">
                <a:solidFill>
                  <a:srgbClr val="000000"/>
                </a:solidFill>
                <a:latin typeface="Arial"/>
                <a:ea typeface="微软雅黑"/>
              </a:rPr>
              <a:t>、客户端下载，打开电脑资源管理器，输入：</a:t>
            </a:r>
            <a:r>
              <a:rPr lang="en-US" sz="1300" b="0" strike="noStrike" spc="-1">
                <a:solidFill>
                  <a:srgbClr val="000000"/>
                </a:solidFill>
                <a:latin typeface="Arial"/>
                <a:ea typeface="微软雅黑"/>
                <a:hlinkClick r:id="rId8"/>
              </a:rPr>
              <a:t>ftp://10.169.156.25</a:t>
            </a:r>
            <a:r>
              <a:rPr lang="en-US" sz="1300" b="0" strike="noStrike" spc="-1">
                <a:solidFill>
                  <a:srgbClr val="000000"/>
                </a:solidFill>
                <a:latin typeface="Arial"/>
                <a:ea typeface="微软雅黑"/>
              </a:rPr>
              <a:t>   </a:t>
            </a:r>
            <a:r>
              <a:rPr lang="zh-CN" sz="1300" b="0" strike="noStrike" spc="-1">
                <a:solidFill>
                  <a:srgbClr val="000000"/>
                </a:solidFill>
                <a:latin typeface="Arial"/>
                <a:ea typeface="微软雅黑"/>
              </a:rPr>
              <a:t>按回车键；打开路径 共享资源</a:t>
            </a:r>
            <a:r>
              <a:rPr lang="en-US" sz="1300" b="0" strike="noStrike" spc="-1">
                <a:solidFill>
                  <a:srgbClr val="000000"/>
                </a:solidFill>
                <a:latin typeface="Arial"/>
                <a:ea typeface="微软雅黑"/>
              </a:rPr>
              <a:t>-&gt;</a:t>
            </a:r>
            <a:r>
              <a:rPr lang="zh-CN" sz="1300" b="0" strike="noStrike" spc="-1">
                <a:solidFill>
                  <a:srgbClr val="000000"/>
                </a:solidFill>
                <a:latin typeface="Arial"/>
                <a:ea typeface="微软雅黑"/>
              </a:rPr>
              <a:t>常用软件</a:t>
            </a:r>
            <a:r>
              <a:rPr lang="en-US" sz="1300" b="0" strike="noStrike" spc="-1">
                <a:solidFill>
                  <a:srgbClr val="000000"/>
                </a:solidFill>
                <a:latin typeface="Arial"/>
                <a:ea typeface="微软雅黑"/>
              </a:rPr>
              <a:t>-&gt;</a:t>
            </a:r>
            <a:r>
              <a:rPr lang="zh-CN" sz="1300" b="0" strike="noStrike" spc="-1">
                <a:solidFill>
                  <a:srgbClr val="000000"/>
                </a:solidFill>
                <a:latin typeface="Arial"/>
                <a:ea typeface="微软雅黑"/>
              </a:rPr>
              <a:t>上传下载</a:t>
            </a:r>
            <a:r>
              <a:rPr lang="en-US" sz="1300" b="0" strike="noStrike" spc="-1">
                <a:solidFill>
                  <a:srgbClr val="000000"/>
                </a:solidFill>
                <a:latin typeface="Arial"/>
                <a:ea typeface="微软雅黑"/>
              </a:rPr>
              <a:t>,</a:t>
            </a:r>
            <a:r>
              <a:rPr lang="zh-CN" sz="1300" b="0" strike="noStrike" spc="-1">
                <a:solidFill>
                  <a:srgbClr val="000000"/>
                </a:solidFill>
                <a:latin typeface="Arial"/>
                <a:ea typeface="微软雅黑"/>
              </a:rPr>
              <a:t>找到“</a:t>
            </a:r>
            <a:r>
              <a:rPr lang="en-US" sz="1300" b="0" strike="noStrike" spc="-1">
                <a:solidFill>
                  <a:srgbClr val="000000"/>
                </a:solidFill>
                <a:latin typeface="Arial"/>
                <a:ea typeface="微软雅黑"/>
              </a:rPr>
              <a:t>FTP</a:t>
            </a:r>
            <a:r>
              <a:rPr lang="zh-CN" sz="1300" b="0" strike="noStrike" spc="-1">
                <a:solidFill>
                  <a:srgbClr val="000000"/>
                </a:solidFill>
                <a:latin typeface="Arial"/>
                <a:ea typeface="微软雅黑"/>
              </a:rPr>
              <a:t>客户端”文件夹，右键鼠标选择“复制”，然后粘贴到本地电脑上；</a:t>
            </a:r>
            <a:endParaRPr lang="en-US" sz="1300" b="0" strike="noStrike" spc="-1">
              <a:latin typeface="Calibri"/>
            </a:endParaRPr>
          </a:p>
        </p:txBody>
      </p:sp>
      <p:pic>
        <p:nvPicPr>
          <p:cNvPr id="142" name="图片 141"/>
          <p:cNvPicPr/>
          <p:nvPr/>
        </p:nvPicPr>
        <p:blipFill>
          <a:blip r:embed="rId9"/>
          <a:stretch/>
        </p:blipFill>
        <p:spPr>
          <a:xfrm>
            <a:off x="834480" y="1578600"/>
            <a:ext cx="7364160" cy="29584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:p15="http://schemas.microsoft.com/office/powerpoint/2012/main" xmlns="">
      <p:transition spd="med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" name="组合 1"/>
          <p:cNvGrpSpPr/>
          <p:nvPr/>
        </p:nvGrpSpPr>
        <p:grpSpPr>
          <a:xfrm>
            <a:off x="-2579760" y="-1888200"/>
            <a:ext cx="14303520" cy="8920080"/>
            <a:chOff x="-2579760" y="-1888200"/>
            <a:chExt cx="14303520" cy="8920080"/>
          </a:xfrm>
        </p:grpSpPr>
        <p:grpSp>
          <p:nvGrpSpPr>
            <p:cNvPr id="144" name="组合 2"/>
            <p:cNvGrpSpPr/>
            <p:nvPr/>
          </p:nvGrpSpPr>
          <p:grpSpPr>
            <a:xfrm>
              <a:off x="-2579760" y="-1888200"/>
              <a:ext cx="4433040" cy="4063680"/>
              <a:chOff x="-2579760" y="-1888200"/>
              <a:chExt cx="4433040" cy="4063680"/>
            </a:xfrm>
          </p:grpSpPr>
          <p:sp>
            <p:nvSpPr>
              <p:cNvPr id="145" name="等腰三角形 1"/>
              <p:cNvSpPr/>
              <p:nvPr/>
            </p:nvSpPr>
            <p:spPr>
              <a:xfrm rot="11700000">
                <a:off x="-2135160" y="-1383840"/>
                <a:ext cx="3644280" cy="3141360"/>
              </a:xfrm>
              <a:prstGeom prst="triangle">
                <a:avLst>
                  <a:gd name="adj" fmla="val 50000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146" name="等腰三角形 2"/>
              <p:cNvSpPr/>
              <p:nvPr/>
            </p:nvSpPr>
            <p:spPr>
              <a:xfrm rot="11700000">
                <a:off x="-2235240" y="-1469880"/>
                <a:ext cx="3644280" cy="3141360"/>
              </a:xfrm>
              <a:prstGeom prst="triangle">
                <a:avLst>
                  <a:gd name="adj" fmla="val 50000"/>
                </a:avLst>
              </a:prstGeom>
              <a:solidFill>
                <a:srgbClr val="82318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</p:grpSp>
        <p:grpSp>
          <p:nvGrpSpPr>
            <p:cNvPr id="147" name="组合 3"/>
            <p:cNvGrpSpPr/>
            <p:nvPr/>
          </p:nvGrpSpPr>
          <p:grpSpPr>
            <a:xfrm>
              <a:off x="7290720" y="2967840"/>
              <a:ext cx="4433040" cy="4064040"/>
              <a:chOff x="7290720" y="2967840"/>
              <a:chExt cx="4433040" cy="4064040"/>
            </a:xfrm>
          </p:grpSpPr>
          <p:sp>
            <p:nvSpPr>
              <p:cNvPr id="148" name="等腰三角形 3"/>
              <p:cNvSpPr/>
              <p:nvPr/>
            </p:nvSpPr>
            <p:spPr>
              <a:xfrm rot="900000">
                <a:off x="7634880" y="3385800"/>
                <a:ext cx="3644280" cy="3141360"/>
              </a:xfrm>
              <a:prstGeom prst="triangle">
                <a:avLst>
                  <a:gd name="adj" fmla="val 50000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149" name="等腰三角形 4"/>
              <p:cNvSpPr/>
              <p:nvPr/>
            </p:nvSpPr>
            <p:spPr>
              <a:xfrm rot="900000">
                <a:off x="7734960" y="3472200"/>
                <a:ext cx="3644280" cy="3141360"/>
              </a:xfrm>
              <a:prstGeom prst="triangle">
                <a:avLst>
                  <a:gd name="adj" fmla="val 50000"/>
                </a:avLst>
              </a:prstGeom>
              <a:solidFill>
                <a:srgbClr val="82318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</p:grpSp>
      </p:grpSp>
      <p:pic>
        <p:nvPicPr>
          <p:cNvPr id="150" name="图片 1"/>
          <p:cNvPicPr/>
          <p:nvPr/>
        </p:nvPicPr>
        <p:blipFill>
          <a:blip r:embed="rId3"/>
          <a:stretch/>
        </p:blipFill>
        <p:spPr>
          <a:xfrm>
            <a:off x="1471680" y="4068360"/>
            <a:ext cx="6224760" cy="942840"/>
          </a:xfrm>
          <a:prstGeom prst="rect">
            <a:avLst/>
          </a:prstGeom>
          <a:ln w="0">
            <a:noFill/>
          </a:ln>
        </p:spPr>
      </p:pic>
      <p:pic>
        <p:nvPicPr>
          <p:cNvPr id="151" name="图片 2"/>
          <p:cNvPicPr/>
          <p:nvPr/>
        </p:nvPicPr>
        <p:blipFill>
          <a:blip r:embed="rId4"/>
          <a:stretch/>
        </p:blipFill>
        <p:spPr>
          <a:xfrm>
            <a:off x="7812360" y="3689280"/>
            <a:ext cx="385200" cy="378000"/>
          </a:xfrm>
          <a:prstGeom prst="rect">
            <a:avLst/>
          </a:prstGeom>
          <a:ln w="0">
            <a:noFill/>
          </a:ln>
        </p:spPr>
      </p:pic>
      <p:pic>
        <p:nvPicPr>
          <p:cNvPr id="152" name="图片 3"/>
          <p:cNvPicPr/>
          <p:nvPr/>
        </p:nvPicPr>
        <p:blipFill>
          <a:blip r:embed="rId5"/>
          <a:stretch/>
        </p:blipFill>
        <p:spPr>
          <a:xfrm>
            <a:off x="0" y="4613760"/>
            <a:ext cx="2254320" cy="551880"/>
          </a:xfrm>
          <a:prstGeom prst="rect">
            <a:avLst/>
          </a:prstGeom>
          <a:ln w="0">
            <a:noFill/>
          </a:ln>
        </p:spPr>
      </p:pic>
      <p:pic>
        <p:nvPicPr>
          <p:cNvPr id="153" name="图片 5"/>
          <p:cNvPicPr/>
          <p:nvPr/>
        </p:nvPicPr>
        <p:blipFill>
          <a:blip r:embed="rId6"/>
          <a:stretch/>
        </p:blipFill>
        <p:spPr>
          <a:xfrm>
            <a:off x="6291360" y="4442760"/>
            <a:ext cx="2127960" cy="699840"/>
          </a:xfrm>
          <a:prstGeom prst="rect">
            <a:avLst/>
          </a:prstGeom>
          <a:ln w="0">
            <a:noFill/>
          </a:ln>
        </p:spPr>
      </p:pic>
      <p:sp>
        <p:nvSpPr>
          <p:cNvPr id="154" name="文本框 2"/>
          <p:cNvSpPr/>
          <p:nvPr/>
        </p:nvSpPr>
        <p:spPr>
          <a:xfrm>
            <a:off x="976320" y="131760"/>
            <a:ext cx="6963840" cy="699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200000"/>
              </a:lnSpc>
              <a:buNone/>
            </a:pPr>
            <a:r>
              <a:rPr lang="en-US" sz="2000" b="0" strike="noStrike" spc="-1">
                <a:solidFill>
                  <a:schemeClr val="accent2">
                    <a:lumMod val="60000"/>
                    <a:lumOff val="40000"/>
                  </a:schemeClr>
                </a:solidFill>
                <a:latin typeface="微软雅黑"/>
                <a:ea typeface="微软雅黑"/>
              </a:rPr>
              <a:t>FTP</a:t>
            </a:r>
            <a:r>
              <a:rPr lang="zh-CN" sz="2000" b="0" strike="noStrike" spc="-1">
                <a:solidFill>
                  <a:schemeClr val="accent2">
                    <a:lumMod val="60000"/>
                    <a:lumOff val="40000"/>
                  </a:schemeClr>
                </a:solidFill>
                <a:latin typeface="微软雅黑"/>
                <a:ea typeface="微软雅黑"/>
              </a:rPr>
              <a:t>客户端配置及使用</a:t>
            </a:r>
            <a:endParaRPr lang="en-US" sz="2000" b="0" strike="noStrike" spc="-1">
              <a:latin typeface="Calibri"/>
            </a:endParaRPr>
          </a:p>
        </p:txBody>
      </p:sp>
      <p:sp>
        <p:nvSpPr>
          <p:cNvPr id="155" name="文本框 4"/>
          <p:cNvSpPr/>
          <p:nvPr/>
        </p:nvSpPr>
        <p:spPr>
          <a:xfrm>
            <a:off x="443880" y="824760"/>
            <a:ext cx="2195280" cy="1642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zh-CN" sz="1400" b="1" strike="noStrike" spc="-1">
                <a:solidFill>
                  <a:srgbClr val="000000"/>
                </a:solidFill>
                <a:latin typeface="Arial"/>
                <a:ea typeface="微软雅黑"/>
              </a:rPr>
              <a:t>待文件传输完成后，打开文件夹，在“东高</a:t>
            </a:r>
            <a:r>
              <a:rPr lang="en-US" sz="1400" b="1" strike="noStrike" spc="-1">
                <a:solidFill>
                  <a:srgbClr val="000000"/>
                </a:solidFill>
                <a:latin typeface="Arial"/>
                <a:ea typeface="微软雅黑"/>
              </a:rPr>
              <a:t>FTP</a:t>
            </a:r>
            <a:r>
              <a:rPr lang="zh-CN" sz="1400" b="1" strike="noStrike" spc="-1">
                <a:solidFill>
                  <a:srgbClr val="000000"/>
                </a:solidFill>
                <a:latin typeface="Arial"/>
                <a:ea typeface="微软雅黑"/>
              </a:rPr>
              <a:t>客户端”右键鼠标，发送到桌面快捷方式；</a:t>
            </a:r>
            <a:endParaRPr lang="en-US" sz="1400" b="0" strike="noStrike" spc="-1">
              <a:latin typeface="Calibri"/>
            </a:endParaRPr>
          </a:p>
          <a:p>
            <a:pPr>
              <a:lnSpc>
                <a:spcPct val="100000"/>
              </a:lnSpc>
              <a:buNone/>
            </a:pPr>
            <a:endParaRPr lang="en-US" sz="1400" b="0" strike="noStrike" spc="-1">
              <a:latin typeface="Calibri"/>
            </a:endParaRPr>
          </a:p>
        </p:txBody>
      </p:sp>
      <p:pic>
        <p:nvPicPr>
          <p:cNvPr id="156" name="图片 155"/>
          <p:cNvPicPr/>
          <p:nvPr/>
        </p:nvPicPr>
        <p:blipFill>
          <a:blip r:embed="rId7"/>
          <a:stretch/>
        </p:blipFill>
        <p:spPr>
          <a:xfrm>
            <a:off x="2788920" y="1014840"/>
            <a:ext cx="6355440" cy="38296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:p15="http://schemas.microsoft.com/office/powerpoint/2012/main" xmlns="">
      <p:transition spd="med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" name="组合 10"/>
          <p:cNvGrpSpPr/>
          <p:nvPr/>
        </p:nvGrpSpPr>
        <p:grpSpPr>
          <a:xfrm>
            <a:off x="-2579760" y="-1888200"/>
            <a:ext cx="14303520" cy="8920080"/>
            <a:chOff x="-2579760" y="-1888200"/>
            <a:chExt cx="14303520" cy="8920080"/>
          </a:xfrm>
        </p:grpSpPr>
        <p:grpSp>
          <p:nvGrpSpPr>
            <p:cNvPr id="158" name="组合 11"/>
            <p:cNvGrpSpPr/>
            <p:nvPr/>
          </p:nvGrpSpPr>
          <p:grpSpPr>
            <a:xfrm>
              <a:off x="-2579760" y="-1888200"/>
              <a:ext cx="4433040" cy="4063680"/>
              <a:chOff x="-2579760" y="-1888200"/>
              <a:chExt cx="4433040" cy="4063680"/>
            </a:xfrm>
          </p:grpSpPr>
          <p:sp>
            <p:nvSpPr>
              <p:cNvPr id="159" name="等腰三角形 21"/>
              <p:cNvSpPr/>
              <p:nvPr/>
            </p:nvSpPr>
            <p:spPr>
              <a:xfrm rot="11700000">
                <a:off x="-2135160" y="-1383840"/>
                <a:ext cx="3644280" cy="3141360"/>
              </a:xfrm>
              <a:prstGeom prst="triangle">
                <a:avLst>
                  <a:gd name="adj" fmla="val 50000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160" name="等腰三角形 22"/>
              <p:cNvSpPr/>
              <p:nvPr/>
            </p:nvSpPr>
            <p:spPr>
              <a:xfrm rot="11700000">
                <a:off x="-2235240" y="-1469880"/>
                <a:ext cx="3644280" cy="3141360"/>
              </a:xfrm>
              <a:prstGeom prst="triangle">
                <a:avLst>
                  <a:gd name="adj" fmla="val 50000"/>
                </a:avLst>
              </a:prstGeom>
              <a:solidFill>
                <a:srgbClr val="82318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</p:grpSp>
        <p:grpSp>
          <p:nvGrpSpPr>
            <p:cNvPr id="161" name="组合 13"/>
            <p:cNvGrpSpPr/>
            <p:nvPr/>
          </p:nvGrpSpPr>
          <p:grpSpPr>
            <a:xfrm>
              <a:off x="7290720" y="2967840"/>
              <a:ext cx="4433040" cy="4064040"/>
              <a:chOff x="7290720" y="2967840"/>
              <a:chExt cx="4433040" cy="4064040"/>
            </a:xfrm>
          </p:grpSpPr>
          <p:sp>
            <p:nvSpPr>
              <p:cNvPr id="162" name="等腰三角形 23"/>
              <p:cNvSpPr/>
              <p:nvPr/>
            </p:nvSpPr>
            <p:spPr>
              <a:xfrm rot="900000">
                <a:off x="7634880" y="3385800"/>
                <a:ext cx="3644280" cy="3141360"/>
              </a:xfrm>
              <a:prstGeom prst="triangle">
                <a:avLst>
                  <a:gd name="adj" fmla="val 50000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163" name="等腰三角形 24"/>
              <p:cNvSpPr/>
              <p:nvPr/>
            </p:nvSpPr>
            <p:spPr>
              <a:xfrm rot="900000">
                <a:off x="7734960" y="3472200"/>
                <a:ext cx="3644280" cy="3141360"/>
              </a:xfrm>
              <a:prstGeom prst="triangle">
                <a:avLst>
                  <a:gd name="adj" fmla="val 50000"/>
                </a:avLst>
              </a:prstGeom>
              <a:solidFill>
                <a:srgbClr val="82318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</p:grpSp>
      </p:grpSp>
      <p:pic>
        <p:nvPicPr>
          <p:cNvPr id="164" name="图片 22"/>
          <p:cNvPicPr/>
          <p:nvPr/>
        </p:nvPicPr>
        <p:blipFill>
          <a:blip r:embed="rId3"/>
          <a:stretch/>
        </p:blipFill>
        <p:spPr>
          <a:xfrm>
            <a:off x="1471680" y="4068360"/>
            <a:ext cx="6224760" cy="942840"/>
          </a:xfrm>
          <a:prstGeom prst="rect">
            <a:avLst/>
          </a:prstGeom>
          <a:ln w="0">
            <a:noFill/>
          </a:ln>
        </p:spPr>
      </p:pic>
      <p:pic>
        <p:nvPicPr>
          <p:cNvPr id="165" name="图片 26"/>
          <p:cNvPicPr/>
          <p:nvPr/>
        </p:nvPicPr>
        <p:blipFill>
          <a:blip r:embed="rId4"/>
          <a:stretch/>
        </p:blipFill>
        <p:spPr>
          <a:xfrm>
            <a:off x="7812360" y="3689280"/>
            <a:ext cx="385200" cy="378000"/>
          </a:xfrm>
          <a:prstGeom prst="rect">
            <a:avLst/>
          </a:prstGeom>
          <a:ln w="0">
            <a:noFill/>
          </a:ln>
        </p:spPr>
      </p:pic>
      <p:pic>
        <p:nvPicPr>
          <p:cNvPr id="166" name="图片 27"/>
          <p:cNvPicPr/>
          <p:nvPr/>
        </p:nvPicPr>
        <p:blipFill>
          <a:blip r:embed="rId5"/>
          <a:stretch/>
        </p:blipFill>
        <p:spPr>
          <a:xfrm>
            <a:off x="0" y="4613760"/>
            <a:ext cx="2254320" cy="551880"/>
          </a:xfrm>
          <a:prstGeom prst="rect">
            <a:avLst/>
          </a:prstGeom>
          <a:ln w="0">
            <a:noFill/>
          </a:ln>
        </p:spPr>
      </p:pic>
      <p:pic>
        <p:nvPicPr>
          <p:cNvPr id="167" name="图片 28"/>
          <p:cNvPicPr/>
          <p:nvPr/>
        </p:nvPicPr>
        <p:blipFill>
          <a:blip r:embed="rId6"/>
          <a:stretch/>
        </p:blipFill>
        <p:spPr>
          <a:xfrm>
            <a:off x="6291360" y="4442760"/>
            <a:ext cx="2127960" cy="699840"/>
          </a:xfrm>
          <a:prstGeom prst="rect">
            <a:avLst/>
          </a:prstGeom>
          <a:ln w="0">
            <a:noFill/>
          </a:ln>
        </p:spPr>
      </p:pic>
      <p:sp>
        <p:nvSpPr>
          <p:cNvPr id="168" name="文本框 8"/>
          <p:cNvSpPr/>
          <p:nvPr/>
        </p:nvSpPr>
        <p:spPr>
          <a:xfrm>
            <a:off x="976320" y="131760"/>
            <a:ext cx="6963840" cy="699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200000"/>
              </a:lnSpc>
              <a:buNone/>
            </a:pPr>
            <a:r>
              <a:rPr lang="en-US" sz="2000" b="0" strike="noStrike" spc="-1">
                <a:solidFill>
                  <a:schemeClr val="accent2">
                    <a:lumMod val="60000"/>
                    <a:lumOff val="40000"/>
                  </a:schemeClr>
                </a:solidFill>
                <a:latin typeface="微软雅黑"/>
                <a:ea typeface="微软雅黑"/>
              </a:rPr>
              <a:t>FTP</a:t>
            </a:r>
            <a:r>
              <a:rPr lang="zh-CN" sz="2000" b="0" strike="noStrike" spc="-1">
                <a:solidFill>
                  <a:schemeClr val="accent2">
                    <a:lumMod val="60000"/>
                    <a:lumOff val="40000"/>
                  </a:schemeClr>
                </a:solidFill>
                <a:latin typeface="微软雅黑"/>
                <a:ea typeface="微软雅黑"/>
              </a:rPr>
              <a:t>客户端配置及使用</a:t>
            </a:r>
            <a:endParaRPr lang="en-US" sz="2000" b="0" strike="noStrike" spc="-1">
              <a:latin typeface="Calibri"/>
            </a:endParaRPr>
          </a:p>
        </p:txBody>
      </p:sp>
      <p:sp>
        <p:nvSpPr>
          <p:cNvPr id="169" name="文本框 10"/>
          <p:cNvSpPr/>
          <p:nvPr/>
        </p:nvSpPr>
        <p:spPr>
          <a:xfrm>
            <a:off x="443880" y="824760"/>
            <a:ext cx="3790440" cy="1003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zh-CN" sz="1400" b="0" strike="noStrike" spc="-1">
                <a:solidFill>
                  <a:srgbClr val="000000"/>
                </a:solidFill>
                <a:latin typeface="Arial"/>
                <a:ea typeface="微软雅黑"/>
              </a:rPr>
              <a:t>打开客户端，点击左上角“站点管理器”图标，进行站点配置</a:t>
            </a:r>
            <a:endParaRPr lang="en-US" sz="1400" b="0" strike="noStrike" spc="-1">
              <a:latin typeface="Calibri"/>
            </a:endParaRPr>
          </a:p>
          <a:p>
            <a:pPr>
              <a:lnSpc>
                <a:spcPct val="100000"/>
              </a:lnSpc>
              <a:buNone/>
            </a:pPr>
            <a:endParaRPr lang="en-US" sz="1400" b="0" strike="noStrike" spc="-1">
              <a:latin typeface="Calibri"/>
            </a:endParaRPr>
          </a:p>
        </p:txBody>
      </p:sp>
      <p:pic>
        <p:nvPicPr>
          <p:cNvPr id="170" name="图片 169"/>
          <p:cNvPicPr/>
          <p:nvPr/>
        </p:nvPicPr>
        <p:blipFill>
          <a:blip r:embed="rId7"/>
          <a:stretch/>
        </p:blipFill>
        <p:spPr>
          <a:xfrm>
            <a:off x="284400" y="1619280"/>
            <a:ext cx="3752640" cy="3190680"/>
          </a:xfrm>
          <a:prstGeom prst="rect">
            <a:avLst/>
          </a:prstGeom>
          <a:ln w="0">
            <a:noFill/>
          </a:ln>
        </p:spPr>
      </p:pic>
      <p:pic>
        <p:nvPicPr>
          <p:cNvPr id="171" name="图片 170"/>
          <p:cNvPicPr/>
          <p:nvPr/>
        </p:nvPicPr>
        <p:blipFill>
          <a:blip r:embed="rId8"/>
          <a:stretch/>
        </p:blipFill>
        <p:spPr>
          <a:xfrm>
            <a:off x="4319280" y="1704240"/>
            <a:ext cx="4827960" cy="3210840"/>
          </a:xfrm>
          <a:prstGeom prst="rect">
            <a:avLst/>
          </a:prstGeom>
          <a:ln w="0">
            <a:noFill/>
          </a:ln>
        </p:spPr>
      </p:pic>
      <p:sp>
        <p:nvSpPr>
          <p:cNvPr id="172" name="文本框 15"/>
          <p:cNvSpPr/>
          <p:nvPr/>
        </p:nvSpPr>
        <p:spPr>
          <a:xfrm>
            <a:off x="4656960" y="816120"/>
            <a:ext cx="3790440" cy="683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zh-CN" sz="1400" b="0" strike="noStrike" spc="-1">
                <a:solidFill>
                  <a:srgbClr val="000000"/>
                </a:solidFill>
                <a:latin typeface="Arial"/>
                <a:ea typeface="微软雅黑"/>
              </a:rPr>
              <a:t>如下图所示，完成配置，即可正常使用了</a:t>
            </a:r>
            <a:endParaRPr lang="en-US" sz="1400" b="0" strike="noStrike" spc="-1">
              <a:latin typeface="Calibri"/>
            </a:endParaRPr>
          </a:p>
          <a:p>
            <a:pPr>
              <a:lnSpc>
                <a:spcPct val="100000"/>
              </a:lnSpc>
              <a:buNone/>
            </a:pPr>
            <a:endParaRPr lang="en-US" sz="1400" b="0" strike="noStrike" spc="-1"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:p15="http://schemas.microsoft.com/office/powerpoint/2012/main" xmlns="">
      <p:transition spd="med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文本框 18"/>
          <p:cNvSpPr/>
          <p:nvPr/>
        </p:nvSpPr>
        <p:spPr>
          <a:xfrm>
            <a:off x="825480" y="0"/>
            <a:ext cx="6963840" cy="699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200000"/>
              </a:lnSpc>
              <a:buNone/>
            </a:pPr>
            <a:r>
              <a:rPr lang="en-US" sz="2000" b="0" strike="noStrike" spc="-1">
                <a:solidFill>
                  <a:schemeClr val="accent2">
                    <a:lumMod val="60000"/>
                    <a:lumOff val="40000"/>
                  </a:schemeClr>
                </a:solidFill>
                <a:latin typeface="微软雅黑"/>
                <a:ea typeface="微软雅黑"/>
              </a:rPr>
              <a:t>FTP</a:t>
            </a:r>
            <a:r>
              <a:rPr lang="zh-CN" sz="2000" b="0" strike="noStrike" spc="-1">
                <a:solidFill>
                  <a:schemeClr val="accent2">
                    <a:lumMod val="60000"/>
                    <a:lumOff val="40000"/>
                  </a:schemeClr>
                </a:solidFill>
                <a:latin typeface="微软雅黑"/>
                <a:ea typeface="微软雅黑"/>
              </a:rPr>
              <a:t>客户端配置及使用</a:t>
            </a:r>
            <a:endParaRPr lang="en-US" sz="2000" b="0" strike="noStrike" spc="-1">
              <a:latin typeface="Calibri"/>
            </a:endParaRPr>
          </a:p>
        </p:txBody>
      </p:sp>
      <p:pic>
        <p:nvPicPr>
          <p:cNvPr id="174" name="图片 173"/>
          <p:cNvPicPr/>
          <p:nvPr/>
        </p:nvPicPr>
        <p:blipFill>
          <a:blip r:embed="rId2"/>
          <a:stretch/>
        </p:blipFill>
        <p:spPr>
          <a:xfrm>
            <a:off x="807120" y="740520"/>
            <a:ext cx="7851240" cy="39934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:p15="http://schemas.microsoft.com/office/powerpoint/2012/main" xmlns="">
      <p:transition spd="med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5" name="组合 12"/>
          <p:cNvGrpSpPr/>
          <p:nvPr/>
        </p:nvGrpSpPr>
        <p:grpSpPr>
          <a:xfrm>
            <a:off x="-2579760" y="-1888200"/>
            <a:ext cx="14303520" cy="8920080"/>
            <a:chOff x="-2579760" y="-1888200"/>
            <a:chExt cx="14303520" cy="8920080"/>
          </a:xfrm>
        </p:grpSpPr>
        <p:grpSp>
          <p:nvGrpSpPr>
            <p:cNvPr id="176" name="组合 14"/>
            <p:cNvGrpSpPr/>
            <p:nvPr/>
          </p:nvGrpSpPr>
          <p:grpSpPr>
            <a:xfrm>
              <a:off x="-2579760" y="-1888200"/>
              <a:ext cx="4433040" cy="4063680"/>
              <a:chOff x="-2579760" y="-1888200"/>
              <a:chExt cx="4433040" cy="4063680"/>
            </a:xfrm>
          </p:grpSpPr>
          <p:sp>
            <p:nvSpPr>
              <p:cNvPr id="177" name="等腰三角形 13"/>
              <p:cNvSpPr/>
              <p:nvPr/>
            </p:nvSpPr>
            <p:spPr>
              <a:xfrm rot="11700000">
                <a:off x="-2135160" y="-1383840"/>
                <a:ext cx="3644280" cy="3141360"/>
              </a:xfrm>
              <a:prstGeom prst="triangle">
                <a:avLst>
                  <a:gd name="adj" fmla="val 50000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178" name="等腰三角形 14"/>
              <p:cNvSpPr/>
              <p:nvPr/>
            </p:nvSpPr>
            <p:spPr>
              <a:xfrm rot="11700000">
                <a:off x="-2235240" y="-1469880"/>
                <a:ext cx="3644280" cy="3141360"/>
              </a:xfrm>
              <a:prstGeom prst="triangle">
                <a:avLst>
                  <a:gd name="adj" fmla="val 50000"/>
                </a:avLst>
              </a:prstGeom>
              <a:solidFill>
                <a:srgbClr val="82318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</p:grpSp>
        <p:grpSp>
          <p:nvGrpSpPr>
            <p:cNvPr id="179" name="组合 15"/>
            <p:cNvGrpSpPr/>
            <p:nvPr/>
          </p:nvGrpSpPr>
          <p:grpSpPr>
            <a:xfrm>
              <a:off x="7290720" y="2967840"/>
              <a:ext cx="4433040" cy="4064040"/>
              <a:chOff x="7290720" y="2967840"/>
              <a:chExt cx="4433040" cy="4064040"/>
            </a:xfrm>
          </p:grpSpPr>
          <p:sp>
            <p:nvSpPr>
              <p:cNvPr id="180" name="等腰三角形 15"/>
              <p:cNvSpPr/>
              <p:nvPr/>
            </p:nvSpPr>
            <p:spPr>
              <a:xfrm rot="900000">
                <a:off x="7634880" y="3385800"/>
                <a:ext cx="3644280" cy="3141360"/>
              </a:xfrm>
              <a:prstGeom prst="triangle">
                <a:avLst>
                  <a:gd name="adj" fmla="val 50000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181" name="等腰三角形 16"/>
              <p:cNvSpPr/>
              <p:nvPr/>
            </p:nvSpPr>
            <p:spPr>
              <a:xfrm rot="900000">
                <a:off x="7734960" y="3472200"/>
                <a:ext cx="3644280" cy="3141360"/>
              </a:xfrm>
              <a:prstGeom prst="triangle">
                <a:avLst>
                  <a:gd name="adj" fmla="val 50000"/>
                </a:avLst>
              </a:prstGeom>
              <a:solidFill>
                <a:srgbClr val="82318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</p:grpSp>
      </p:grpSp>
      <p:pic>
        <p:nvPicPr>
          <p:cNvPr id="182" name="图片 18"/>
          <p:cNvPicPr/>
          <p:nvPr/>
        </p:nvPicPr>
        <p:blipFill>
          <a:blip r:embed="rId3"/>
          <a:stretch/>
        </p:blipFill>
        <p:spPr>
          <a:xfrm>
            <a:off x="1471680" y="4068360"/>
            <a:ext cx="6224760" cy="942840"/>
          </a:xfrm>
          <a:prstGeom prst="rect">
            <a:avLst/>
          </a:prstGeom>
          <a:ln w="0">
            <a:noFill/>
          </a:ln>
        </p:spPr>
      </p:pic>
      <p:pic>
        <p:nvPicPr>
          <p:cNvPr id="183" name="图片 19"/>
          <p:cNvPicPr/>
          <p:nvPr/>
        </p:nvPicPr>
        <p:blipFill>
          <a:blip r:embed="rId4"/>
          <a:stretch/>
        </p:blipFill>
        <p:spPr>
          <a:xfrm>
            <a:off x="7812360" y="3689280"/>
            <a:ext cx="385200" cy="378000"/>
          </a:xfrm>
          <a:prstGeom prst="rect">
            <a:avLst/>
          </a:prstGeom>
          <a:ln w="0">
            <a:noFill/>
          </a:ln>
        </p:spPr>
      </p:pic>
      <p:pic>
        <p:nvPicPr>
          <p:cNvPr id="184" name="图片 20"/>
          <p:cNvPicPr/>
          <p:nvPr/>
        </p:nvPicPr>
        <p:blipFill>
          <a:blip r:embed="rId5"/>
          <a:stretch/>
        </p:blipFill>
        <p:spPr>
          <a:xfrm>
            <a:off x="0" y="4613760"/>
            <a:ext cx="2254320" cy="551880"/>
          </a:xfrm>
          <a:prstGeom prst="rect">
            <a:avLst/>
          </a:prstGeom>
          <a:ln w="0">
            <a:noFill/>
          </a:ln>
        </p:spPr>
      </p:pic>
      <p:pic>
        <p:nvPicPr>
          <p:cNvPr id="185" name="图片 21"/>
          <p:cNvPicPr/>
          <p:nvPr/>
        </p:nvPicPr>
        <p:blipFill>
          <a:blip r:embed="rId6"/>
          <a:stretch/>
        </p:blipFill>
        <p:spPr>
          <a:xfrm>
            <a:off x="6291360" y="4442760"/>
            <a:ext cx="2127960" cy="699840"/>
          </a:xfrm>
          <a:prstGeom prst="rect">
            <a:avLst/>
          </a:prstGeom>
          <a:ln w="0">
            <a:noFill/>
          </a:ln>
        </p:spPr>
      </p:pic>
      <p:sp>
        <p:nvSpPr>
          <p:cNvPr id="186" name="文本框 11"/>
          <p:cNvSpPr/>
          <p:nvPr/>
        </p:nvSpPr>
        <p:spPr>
          <a:xfrm>
            <a:off x="976320" y="131760"/>
            <a:ext cx="6963840" cy="699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85840" indent="-285840">
              <a:lnSpc>
                <a:spcPct val="200000"/>
              </a:lnSpc>
              <a:buClr>
                <a:srgbClr val="C271CE"/>
              </a:buClr>
              <a:buFont typeface="Wingdings" charset="2"/>
              <a:buChar char=""/>
            </a:pPr>
            <a:r>
              <a:rPr lang="zh-CN" sz="2000" b="0" strike="noStrike" spc="-1">
                <a:solidFill>
                  <a:schemeClr val="accent2">
                    <a:lumMod val="60000"/>
                    <a:lumOff val="40000"/>
                  </a:schemeClr>
                </a:solidFill>
                <a:latin typeface="微软雅黑"/>
                <a:ea typeface="微软雅黑"/>
              </a:rPr>
              <a:t>云盘服务器搭建的背景</a:t>
            </a:r>
            <a:endParaRPr lang="en-US" sz="2000" b="0" strike="noStrike" spc="-1">
              <a:latin typeface="Calibri"/>
            </a:endParaRPr>
          </a:p>
        </p:txBody>
      </p:sp>
      <p:sp>
        <p:nvSpPr>
          <p:cNvPr id="187" name="文本框 12"/>
          <p:cNvSpPr/>
          <p:nvPr/>
        </p:nvSpPr>
        <p:spPr>
          <a:xfrm>
            <a:off x="446760" y="833040"/>
            <a:ext cx="7575840" cy="958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微软雅黑"/>
              </a:rPr>
              <a:t>FTP</a:t>
            </a:r>
            <a:r>
              <a:rPr lang="zh-CN" sz="2000" b="0" strike="noStrike" spc="-1">
                <a:solidFill>
                  <a:srgbClr val="000000"/>
                </a:solidFill>
                <a:latin typeface="Arial"/>
                <a:ea typeface="微软雅黑"/>
              </a:rPr>
              <a:t>目录结构与不足</a:t>
            </a:r>
            <a:endParaRPr lang="en-US" sz="2000" b="0" strike="noStrike" spc="-1">
              <a:latin typeface="Calibri"/>
            </a:endParaRPr>
          </a:p>
          <a:p>
            <a:pPr>
              <a:lnSpc>
                <a:spcPct val="150000"/>
              </a:lnSpc>
              <a:buNone/>
            </a:pPr>
            <a:endParaRPr lang="en-US" sz="1800" b="0" strike="noStrike" spc="-1">
              <a:latin typeface="Calibri"/>
            </a:endParaRPr>
          </a:p>
        </p:txBody>
      </p:sp>
      <p:grpSp>
        <p:nvGrpSpPr>
          <p:cNvPr id="188" name="组合 17"/>
          <p:cNvGrpSpPr/>
          <p:nvPr/>
        </p:nvGrpSpPr>
        <p:grpSpPr>
          <a:xfrm>
            <a:off x="1509480" y="2279520"/>
            <a:ext cx="687600" cy="726840"/>
            <a:chOff x="1509480" y="2279520"/>
            <a:chExt cx="687600" cy="726840"/>
          </a:xfrm>
        </p:grpSpPr>
        <p:sp>
          <p:nvSpPr>
            <p:cNvPr id="189" name="文本框 13"/>
            <p:cNvSpPr/>
            <p:nvPr/>
          </p:nvSpPr>
          <p:spPr>
            <a:xfrm>
              <a:off x="1509480" y="2427840"/>
              <a:ext cx="687600" cy="302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>
                <a:lnSpc>
                  <a:spcPct val="100000"/>
                </a:lnSpc>
                <a:buNone/>
              </a:pPr>
              <a:r>
                <a:rPr lang="en-US" sz="1400" b="0" strike="noStrike" spc="-1">
                  <a:solidFill>
                    <a:srgbClr val="000000"/>
                  </a:solidFill>
                  <a:latin typeface="Arial"/>
                  <a:ea typeface="微软雅黑"/>
                </a:rPr>
                <a:t>FTP</a:t>
              </a:r>
              <a:endParaRPr lang="en-US" sz="1400" b="0" strike="noStrike" spc="-1">
                <a:latin typeface="Calibri"/>
              </a:endParaRPr>
            </a:p>
          </p:txBody>
        </p:sp>
        <p:sp>
          <p:nvSpPr>
            <p:cNvPr id="190" name="矩形 1"/>
            <p:cNvSpPr/>
            <p:nvPr/>
          </p:nvSpPr>
          <p:spPr>
            <a:xfrm>
              <a:off x="1509480" y="2279520"/>
              <a:ext cx="562680" cy="726840"/>
            </a:xfrm>
            <a:prstGeom prst="rect">
              <a:avLst/>
            </a:prstGeom>
            <a:noFill/>
            <a:ln>
              <a:solidFill>
                <a:srgbClr val="602469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191" name="组合 18"/>
          <p:cNvGrpSpPr/>
          <p:nvPr/>
        </p:nvGrpSpPr>
        <p:grpSpPr>
          <a:xfrm>
            <a:off x="2928960" y="1715760"/>
            <a:ext cx="955080" cy="726840"/>
            <a:chOff x="2928960" y="1715760"/>
            <a:chExt cx="955080" cy="726840"/>
          </a:xfrm>
        </p:grpSpPr>
        <p:sp>
          <p:nvSpPr>
            <p:cNvPr id="192" name="矩形 3"/>
            <p:cNvSpPr/>
            <p:nvPr/>
          </p:nvSpPr>
          <p:spPr>
            <a:xfrm>
              <a:off x="2943000" y="1715760"/>
              <a:ext cx="741600" cy="726840"/>
            </a:xfrm>
            <a:prstGeom prst="rect">
              <a:avLst/>
            </a:prstGeom>
            <a:noFill/>
            <a:ln>
              <a:solidFill>
                <a:srgbClr val="602469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93" name="文本框 14"/>
            <p:cNvSpPr/>
            <p:nvPr/>
          </p:nvSpPr>
          <p:spPr>
            <a:xfrm>
              <a:off x="2928960" y="1904040"/>
              <a:ext cx="955080" cy="2721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>
                <a:lnSpc>
                  <a:spcPct val="100000"/>
                </a:lnSpc>
                <a:buNone/>
              </a:pPr>
              <a:r>
                <a:rPr lang="zh-CN" sz="1200" b="0" strike="noStrike" spc="-1">
                  <a:solidFill>
                    <a:srgbClr val="000000"/>
                  </a:solidFill>
                  <a:latin typeface="Arial"/>
                  <a:ea typeface="微软雅黑"/>
                </a:rPr>
                <a:t>匿名访问</a:t>
              </a:r>
              <a:endParaRPr lang="en-US" sz="1200" b="0" strike="noStrike" spc="-1">
                <a:latin typeface="Calibri"/>
              </a:endParaRPr>
            </a:p>
          </p:txBody>
        </p:sp>
      </p:grpSp>
      <p:grpSp>
        <p:nvGrpSpPr>
          <p:cNvPr id="194" name="组合 20"/>
          <p:cNvGrpSpPr/>
          <p:nvPr/>
        </p:nvGrpSpPr>
        <p:grpSpPr>
          <a:xfrm>
            <a:off x="2974320" y="3447720"/>
            <a:ext cx="969120" cy="726840"/>
            <a:chOff x="2974320" y="3447720"/>
            <a:chExt cx="969120" cy="726840"/>
          </a:xfrm>
        </p:grpSpPr>
        <p:sp>
          <p:nvSpPr>
            <p:cNvPr id="195" name="矩形 5"/>
            <p:cNvSpPr/>
            <p:nvPr/>
          </p:nvSpPr>
          <p:spPr>
            <a:xfrm>
              <a:off x="3002400" y="3447720"/>
              <a:ext cx="727560" cy="726840"/>
            </a:xfrm>
            <a:prstGeom prst="rect">
              <a:avLst/>
            </a:prstGeom>
            <a:noFill/>
            <a:ln>
              <a:solidFill>
                <a:srgbClr val="602469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96" name="文本框 16"/>
            <p:cNvSpPr/>
            <p:nvPr/>
          </p:nvSpPr>
          <p:spPr>
            <a:xfrm>
              <a:off x="2974320" y="3639600"/>
              <a:ext cx="969120" cy="257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>
                <a:lnSpc>
                  <a:spcPct val="100000"/>
                </a:lnSpc>
                <a:buNone/>
              </a:pPr>
              <a:r>
                <a:rPr lang="zh-CN" sz="1100" b="0" strike="noStrike" spc="-1">
                  <a:solidFill>
                    <a:srgbClr val="000000"/>
                  </a:solidFill>
                  <a:latin typeface="Arial"/>
                  <a:ea typeface="微软雅黑"/>
                </a:rPr>
                <a:t>授权访问</a:t>
              </a:r>
              <a:endParaRPr lang="en-US" sz="1100" b="0" strike="noStrike" spc="-1">
                <a:latin typeface="Calibri"/>
              </a:endParaRPr>
            </a:p>
          </p:txBody>
        </p:sp>
      </p:grpSp>
      <p:grpSp>
        <p:nvGrpSpPr>
          <p:cNvPr id="197" name="组合 21"/>
          <p:cNvGrpSpPr/>
          <p:nvPr/>
        </p:nvGrpSpPr>
        <p:grpSpPr>
          <a:xfrm>
            <a:off x="4516920" y="937800"/>
            <a:ext cx="955080" cy="726840"/>
            <a:chOff x="4516920" y="937800"/>
            <a:chExt cx="955080" cy="726840"/>
          </a:xfrm>
        </p:grpSpPr>
        <p:sp>
          <p:nvSpPr>
            <p:cNvPr id="198" name="矩形 6"/>
            <p:cNvSpPr/>
            <p:nvPr/>
          </p:nvSpPr>
          <p:spPr>
            <a:xfrm>
              <a:off x="4530960" y="937800"/>
              <a:ext cx="741600" cy="726840"/>
            </a:xfrm>
            <a:prstGeom prst="rect">
              <a:avLst/>
            </a:prstGeom>
            <a:noFill/>
            <a:ln>
              <a:solidFill>
                <a:srgbClr val="602469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99" name="文本框 17"/>
            <p:cNvSpPr/>
            <p:nvPr/>
          </p:nvSpPr>
          <p:spPr>
            <a:xfrm>
              <a:off x="4516920" y="1126080"/>
              <a:ext cx="955080" cy="2721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>
                <a:lnSpc>
                  <a:spcPct val="100000"/>
                </a:lnSpc>
                <a:buNone/>
              </a:pPr>
              <a:r>
                <a:rPr lang="zh-CN" sz="1200" b="0" strike="noStrike" spc="-1">
                  <a:solidFill>
                    <a:srgbClr val="000000"/>
                  </a:solidFill>
                  <a:latin typeface="Arial"/>
                  <a:ea typeface="微软雅黑"/>
                </a:rPr>
                <a:t>临时中转</a:t>
              </a:r>
              <a:endParaRPr lang="en-US" sz="1200" b="0" strike="noStrike" spc="-1">
                <a:latin typeface="Calibri"/>
              </a:endParaRPr>
            </a:p>
          </p:txBody>
        </p:sp>
      </p:grpSp>
      <p:grpSp>
        <p:nvGrpSpPr>
          <p:cNvPr id="200" name="组合 22"/>
          <p:cNvGrpSpPr/>
          <p:nvPr/>
        </p:nvGrpSpPr>
        <p:grpSpPr>
          <a:xfrm>
            <a:off x="4530960" y="2270160"/>
            <a:ext cx="955080" cy="726840"/>
            <a:chOff x="4530960" y="2270160"/>
            <a:chExt cx="955080" cy="726840"/>
          </a:xfrm>
        </p:grpSpPr>
        <p:sp>
          <p:nvSpPr>
            <p:cNvPr id="201" name="矩形 7"/>
            <p:cNvSpPr/>
            <p:nvPr/>
          </p:nvSpPr>
          <p:spPr>
            <a:xfrm>
              <a:off x="4545000" y="2270160"/>
              <a:ext cx="741600" cy="726840"/>
            </a:xfrm>
            <a:prstGeom prst="rect">
              <a:avLst/>
            </a:prstGeom>
            <a:noFill/>
            <a:ln>
              <a:solidFill>
                <a:srgbClr val="602469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02" name="文本框 19"/>
            <p:cNvSpPr/>
            <p:nvPr/>
          </p:nvSpPr>
          <p:spPr>
            <a:xfrm>
              <a:off x="4530960" y="2458800"/>
              <a:ext cx="955080" cy="2721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>
                <a:lnSpc>
                  <a:spcPct val="100000"/>
                </a:lnSpc>
                <a:buNone/>
              </a:pPr>
              <a:r>
                <a:rPr lang="zh-CN" sz="1200" b="0" strike="noStrike" spc="-1">
                  <a:solidFill>
                    <a:srgbClr val="000000"/>
                  </a:solidFill>
                  <a:latin typeface="Arial"/>
                  <a:ea typeface="微软雅黑"/>
                </a:rPr>
                <a:t>共享资源</a:t>
              </a:r>
              <a:endParaRPr lang="en-US" sz="1200" b="0" strike="noStrike" spc="-1">
                <a:latin typeface="Calibri"/>
              </a:endParaRPr>
            </a:p>
          </p:txBody>
        </p:sp>
      </p:grpSp>
      <p:sp>
        <p:nvSpPr>
          <p:cNvPr id="203" name="矩形 8"/>
          <p:cNvSpPr/>
          <p:nvPr/>
        </p:nvSpPr>
        <p:spPr>
          <a:xfrm>
            <a:off x="5981760" y="911880"/>
            <a:ext cx="741600" cy="726840"/>
          </a:xfrm>
          <a:prstGeom prst="rect">
            <a:avLst/>
          </a:prstGeom>
          <a:noFill/>
          <a:ln>
            <a:solidFill>
              <a:srgbClr val="60246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4" name="文本框 20"/>
          <p:cNvSpPr/>
          <p:nvPr/>
        </p:nvSpPr>
        <p:spPr>
          <a:xfrm>
            <a:off x="6057000" y="1100520"/>
            <a:ext cx="955080" cy="272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zh-CN" sz="1200" b="0" strike="noStrike" spc="-1">
                <a:solidFill>
                  <a:srgbClr val="000000"/>
                </a:solidFill>
                <a:latin typeface="Arial"/>
                <a:ea typeface="微软雅黑"/>
              </a:rPr>
              <a:t>年级组</a:t>
            </a:r>
            <a:endParaRPr lang="en-US" sz="1200" b="0" strike="noStrike" spc="-1">
              <a:latin typeface="Calibri"/>
            </a:endParaRPr>
          </a:p>
        </p:txBody>
      </p:sp>
      <p:sp>
        <p:nvSpPr>
          <p:cNvPr id="205" name="矩形 9"/>
          <p:cNvSpPr/>
          <p:nvPr/>
        </p:nvSpPr>
        <p:spPr>
          <a:xfrm>
            <a:off x="7507800" y="889200"/>
            <a:ext cx="741600" cy="726840"/>
          </a:xfrm>
          <a:prstGeom prst="rect">
            <a:avLst/>
          </a:prstGeom>
          <a:noFill/>
          <a:ln>
            <a:solidFill>
              <a:srgbClr val="60246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6" name="文本框 22"/>
          <p:cNvSpPr/>
          <p:nvPr/>
        </p:nvSpPr>
        <p:spPr>
          <a:xfrm>
            <a:off x="7507800" y="1121400"/>
            <a:ext cx="955080" cy="272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zh-CN" sz="1200" b="0" strike="noStrike" spc="-1">
                <a:solidFill>
                  <a:srgbClr val="000000"/>
                </a:solidFill>
                <a:latin typeface="Arial"/>
                <a:ea typeface="微软雅黑"/>
              </a:rPr>
              <a:t>用户资源 </a:t>
            </a:r>
            <a:endParaRPr lang="en-US" sz="1200" b="0" strike="noStrike" spc="-1">
              <a:latin typeface="Calibri"/>
            </a:endParaRPr>
          </a:p>
        </p:txBody>
      </p:sp>
      <p:sp>
        <p:nvSpPr>
          <p:cNvPr id="207" name="直接连接符 1"/>
          <p:cNvSpPr/>
          <p:nvPr/>
        </p:nvSpPr>
        <p:spPr>
          <a:xfrm>
            <a:off x="2072880" y="2643120"/>
            <a:ext cx="560160" cy="360"/>
          </a:xfrm>
          <a:prstGeom prst="line">
            <a:avLst/>
          </a:prstGeom>
          <a:ln>
            <a:solidFill>
              <a:srgbClr val="000000"/>
            </a:solidFill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208" name="直接连接符 2"/>
          <p:cNvSpPr/>
          <p:nvPr/>
        </p:nvSpPr>
        <p:spPr>
          <a:xfrm flipV="1">
            <a:off x="2639880" y="2175480"/>
            <a:ext cx="360" cy="467640"/>
          </a:xfrm>
          <a:prstGeom prst="line">
            <a:avLst/>
          </a:prstGeom>
          <a:ln>
            <a:solidFill>
              <a:srgbClr val="812D8C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9" name="直接连接符 3"/>
          <p:cNvSpPr/>
          <p:nvPr/>
        </p:nvSpPr>
        <p:spPr>
          <a:xfrm>
            <a:off x="2633040" y="2175480"/>
            <a:ext cx="295560" cy="360"/>
          </a:xfrm>
          <a:prstGeom prst="line">
            <a:avLst/>
          </a:prstGeom>
          <a:ln>
            <a:solidFill>
              <a:srgbClr val="000000"/>
            </a:solidFill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210" name="直接连接符 4"/>
          <p:cNvSpPr/>
          <p:nvPr/>
        </p:nvSpPr>
        <p:spPr>
          <a:xfrm>
            <a:off x="2639880" y="2643120"/>
            <a:ext cx="360" cy="1235520"/>
          </a:xfrm>
          <a:prstGeom prst="line">
            <a:avLst/>
          </a:prstGeom>
          <a:ln>
            <a:solidFill>
              <a:srgbClr val="812D8C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1" name="直接连接符 5"/>
          <p:cNvSpPr/>
          <p:nvPr/>
        </p:nvSpPr>
        <p:spPr>
          <a:xfrm>
            <a:off x="2639880" y="3900960"/>
            <a:ext cx="334080" cy="360"/>
          </a:xfrm>
          <a:prstGeom prst="line">
            <a:avLst/>
          </a:prstGeom>
          <a:ln>
            <a:solidFill>
              <a:srgbClr val="812D8C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2" name="直接连接符 6"/>
          <p:cNvSpPr/>
          <p:nvPr/>
        </p:nvSpPr>
        <p:spPr>
          <a:xfrm>
            <a:off x="3684960" y="2089080"/>
            <a:ext cx="357480" cy="360"/>
          </a:xfrm>
          <a:prstGeom prst="line">
            <a:avLst/>
          </a:prstGeom>
          <a:ln>
            <a:solidFill>
              <a:srgbClr val="812D8C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3" name="直接连接符 7"/>
          <p:cNvSpPr/>
          <p:nvPr/>
        </p:nvSpPr>
        <p:spPr>
          <a:xfrm flipV="1">
            <a:off x="4062960" y="1301040"/>
            <a:ext cx="360" cy="777960"/>
          </a:xfrm>
          <a:prstGeom prst="line">
            <a:avLst/>
          </a:prstGeom>
          <a:ln>
            <a:solidFill>
              <a:srgbClr val="812D8C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4" name="直接连接符 8"/>
          <p:cNvSpPr/>
          <p:nvPr/>
        </p:nvSpPr>
        <p:spPr>
          <a:xfrm flipV="1">
            <a:off x="4062960" y="1264320"/>
            <a:ext cx="453960" cy="36720"/>
          </a:xfrm>
          <a:prstGeom prst="line">
            <a:avLst/>
          </a:prstGeom>
          <a:ln>
            <a:solidFill>
              <a:srgbClr val="812D8C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5" name="直接连接符 9"/>
          <p:cNvSpPr/>
          <p:nvPr/>
        </p:nvSpPr>
        <p:spPr>
          <a:xfrm>
            <a:off x="5273280" y="1292040"/>
            <a:ext cx="708120" cy="360"/>
          </a:xfrm>
          <a:prstGeom prst="line">
            <a:avLst/>
          </a:prstGeom>
          <a:ln>
            <a:solidFill>
              <a:srgbClr val="812D8C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6" name="直接连接符 10"/>
          <p:cNvSpPr/>
          <p:nvPr/>
        </p:nvSpPr>
        <p:spPr>
          <a:xfrm>
            <a:off x="6723720" y="1292040"/>
            <a:ext cx="783720" cy="9000"/>
          </a:xfrm>
          <a:prstGeom prst="line">
            <a:avLst/>
          </a:prstGeom>
          <a:ln>
            <a:solidFill>
              <a:srgbClr val="812D8C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7" name="直接连接符 11"/>
          <p:cNvSpPr/>
          <p:nvPr/>
        </p:nvSpPr>
        <p:spPr>
          <a:xfrm>
            <a:off x="4042440" y="2079000"/>
            <a:ext cx="20520" cy="718920"/>
          </a:xfrm>
          <a:prstGeom prst="line">
            <a:avLst/>
          </a:prstGeom>
          <a:ln>
            <a:solidFill>
              <a:srgbClr val="812D8C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8" name="直接连接符 12"/>
          <p:cNvSpPr/>
          <p:nvPr/>
        </p:nvSpPr>
        <p:spPr>
          <a:xfrm>
            <a:off x="4102920" y="2812320"/>
            <a:ext cx="421200" cy="9360"/>
          </a:xfrm>
          <a:prstGeom prst="line">
            <a:avLst/>
          </a:prstGeom>
          <a:ln>
            <a:solidFill>
              <a:srgbClr val="812D8C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9" name="文本框 24"/>
          <p:cNvSpPr/>
          <p:nvPr/>
        </p:nvSpPr>
        <p:spPr>
          <a:xfrm>
            <a:off x="5413680" y="1658880"/>
            <a:ext cx="3505320" cy="2966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sz="1050" b="1" strike="noStrike" spc="-1">
                <a:solidFill>
                  <a:srgbClr val="FF0000"/>
                </a:solidFill>
                <a:latin typeface="Arial"/>
                <a:ea typeface="微软雅黑"/>
              </a:rPr>
              <a:t>1</a:t>
            </a:r>
            <a:r>
              <a:rPr lang="zh-CN" sz="1050" b="1" strike="noStrike" spc="-1">
                <a:solidFill>
                  <a:srgbClr val="FF0000"/>
                </a:solidFill>
                <a:latin typeface="Arial"/>
                <a:ea typeface="微软雅黑"/>
              </a:rPr>
              <a:t>、用户账户管理不便，用户不能自行修改密码，必须由管理员操作，很难为每个用户单独分配帐号，用户访问权限设置不灵活，所以原</a:t>
            </a:r>
            <a:r>
              <a:rPr lang="en-US" sz="1050" b="1" strike="noStrike" spc="-1">
                <a:solidFill>
                  <a:srgbClr val="FF0000"/>
                </a:solidFill>
                <a:latin typeface="Arial"/>
                <a:ea typeface="微软雅黑"/>
              </a:rPr>
              <a:t>FTP</a:t>
            </a:r>
            <a:r>
              <a:rPr lang="zh-CN" sz="1050" b="1" strike="noStrike" spc="-1">
                <a:solidFill>
                  <a:srgbClr val="FF0000"/>
                </a:solidFill>
                <a:latin typeface="Arial"/>
                <a:ea typeface="微软雅黑"/>
              </a:rPr>
              <a:t>基本都采用匿名访问。</a:t>
            </a:r>
            <a:endParaRPr lang="en-US" sz="1050" b="0" strike="noStrike" spc="-1">
              <a:latin typeface="Calibri"/>
            </a:endParaRPr>
          </a:p>
          <a:p>
            <a:pPr>
              <a:lnSpc>
                <a:spcPct val="150000"/>
              </a:lnSpc>
              <a:buNone/>
            </a:pPr>
            <a:r>
              <a:rPr lang="en-US" sz="1050" b="1" strike="noStrike" spc="-1">
                <a:solidFill>
                  <a:srgbClr val="FF0000"/>
                </a:solidFill>
                <a:latin typeface="Arial"/>
                <a:ea typeface="微软雅黑"/>
              </a:rPr>
              <a:t>2</a:t>
            </a:r>
            <a:r>
              <a:rPr lang="zh-CN" sz="1050" b="1" strike="noStrike" spc="-1">
                <a:solidFill>
                  <a:srgbClr val="FF0000"/>
                </a:solidFill>
                <a:latin typeface="Arial"/>
                <a:ea typeface="微软雅黑"/>
              </a:rPr>
              <a:t>、匿名访问资源，不需要认证，存在安全问题，所有人访问对全部资源都可以读取、移动、删除等，容易误操作导致数据丢失或改变位置等。</a:t>
            </a:r>
            <a:endParaRPr lang="en-US" sz="1050" b="0" strike="noStrike" spc="-1">
              <a:latin typeface="Calibri"/>
            </a:endParaRPr>
          </a:p>
          <a:p>
            <a:pPr>
              <a:lnSpc>
                <a:spcPct val="150000"/>
              </a:lnSpc>
              <a:buNone/>
            </a:pPr>
            <a:r>
              <a:rPr lang="en-US" sz="1050" b="1" strike="noStrike" spc="-1">
                <a:solidFill>
                  <a:srgbClr val="FF0000"/>
                </a:solidFill>
                <a:latin typeface="Arial"/>
                <a:ea typeface="微软雅黑"/>
              </a:rPr>
              <a:t>3</a:t>
            </a:r>
            <a:r>
              <a:rPr lang="zh-CN" sz="1050" b="1" strike="noStrike" spc="-1">
                <a:solidFill>
                  <a:srgbClr val="FF0000"/>
                </a:solidFill>
                <a:latin typeface="Arial"/>
                <a:ea typeface="微软雅黑"/>
              </a:rPr>
              <a:t>、由于</a:t>
            </a:r>
            <a:r>
              <a:rPr lang="en-US" sz="1050" b="1" strike="noStrike" spc="-1">
                <a:solidFill>
                  <a:srgbClr val="FF0000"/>
                </a:solidFill>
                <a:latin typeface="Arial"/>
                <a:ea typeface="微软雅黑"/>
              </a:rPr>
              <a:t>windows</a:t>
            </a:r>
            <a:r>
              <a:rPr lang="zh-CN" sz="1050" b="1" strike="noStrike" spc="-1">
                <a:solidFill>
                  <a:srgbClr val="FF0000"/>
                </a:solidFill>
                <a:latin typeface="Arial"/>
                <a:ea typeface="微软雅黑"/>
              </a:rPr>
              <a:t>系统与</a:t>
            </a:r>
            <a:r>
              <a:rPr lang="en-US" sz="1050" b="1" strike="noStrike" spc="-1">
                <a:solidFill>
                  <a:srgbClr val="FF0000"/>
                </a:solidFill>
                <a:latin typeface="Arial"/>
                <a:ea typeface="微软雅黑"/>
              </a:rPr>
              <a:t>FTP</a:t>
            </a:r>
            <a:r>
              <a:rPr lang="zh-CN" sz="1050" b="1" strike="noStrike" spc="-1">
                <a:solidFill>
                  <a:srgbClr val="FF0000"/>
                </a:solidFill>
                <a:latin typeface="Arial"/>
                <a:ea typeface="微软雅黑"/>
              </a:rPr>
              <a:t>服务使用的字符编码方式不同，导致</a:t>
            </a:r>
            <a:r>
              <a:rPr lang="en-US" sz="1050" b="1" strike="noStrike" spc="-1">
                <a:solidFill>
                  <a:srgbClr val="FF0000"/>
                </a:solidFill>
                <a:latin typeface="Arial"/>
                <a:ea typeface="微软雅黑"/>
              </a:rPr>
              <a:t>windows</a:t>
            </a:r>
            <a:r>
              <a:rPr lang="zh-CN" sz="1050" b="1" strike="noStrike" spc="-1">
                <a:solidFill>
                  <a:srgbClr val="FF0000"/>
                </a:solidFill>
                <a:latin typeface="Arial"/>
                <a:ea typeface="微软雅黑"/>
              </a:rPr>
              <a:t>资源管理器直接访问，并上传或下载文件导致中文乱码等问题，而且必须采用客户端软件，使用不灵活。</a:t>
            </a:r>
            <a:endParaRPr lang="en-US" sz="1050" b="0" strike="noStrike" spc="-1">
              <a:latin typeface="Calibri"/>
            </a:endParaRPr>
          </a:p>
          <a:p>
            <a:pPr>
              <a:lnSpc>
                <a:spcPct val="150000"/>
              </a:lnSpc>
              <a:buNone/>
            </a:pPr>
            <a:r>
              <a:rPr lang="en-US" sz="1050" b="1" strike="noStrike" spc="-1">
                <a:solidFill>
                  <a:srgbClr val="FF0000"/>
                </a:solidFill>
                <a:latin typeface="Arial"/>
                <a:ea typeface="微软雅黑"/>
              </a:rPr>
              <a:t>4</a:t>
            </a:r>
            <a:r>
              <a:rPr lang="zh-CN" sz="1050" b="1" strike="noStrike" spc="-1">
                <a:solidFill>
                  <a:srgbClr val="FF0000"/>
                </a:solidFill>
                <a:latin typeface="Arial"/>
                <a:ea typeface="微软雅黑"/>
              </a:rPr>
              <a:t>、不能校外访问。</a:t>
            </a:r>
            <a:endParaRPr lang="en-US" sz="1050" b="0" strike="noStrike" spc="-1">
              <a:latin typeface="Calibri"/>
            </a:endParaRPr>
          </a:p>
          <a:p>
            <a:pPr>
              <a:lnSpc>
                <a:spcPct val="150000"/>
              </a:lnSpc>
              <a:buNone/>
            </a:pPr>
            <a:r>
              <a:rPr lang="en-US" sz="1050" b="1" strike="noStrike" spc="-1">
                <a:solidFill>
                  <a:srgbClr val="FF0000"/>
                </a:solidFill>
                <a:latin typeface="Arial"/>
                <a:ea typeface="微软雅黑"/>
              </a:rPr>
              <a:t>5</a:t>
            </a:r>
            <a:r>
              <a:rPr lang="zh-CN" sz="1050" b="1" strike="noStrike" spc="-1">
                <a:solidFill>
                  <a:srgbClr val="FF0000"/>
                </a:solidFill>
                <a:latin typeface="Arial"/>
                <a:ea typeface="微软雅黑"/>
              </a:rPr>
              <a:t>、不能在线打开文件，在线协作 等</a:t>
            </a:r>
            <a:endParaRPr lang="en-US" sz="1050" b="0" strike="noStrike" spc="-1"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:p15="http://schemas.microsoft.com/office/powerpoint/2012/main" xmlns="">
      <p:transition spd="med">
        <p:circle/>
      </p:transition>
    </mc:Fallback>
  </mc:AlternateContent>
</p:sld>
</file>

<file path=ppt/theme/theme1.xml><?xml version="1.0" encoding="utf-8"?>
<a:theme xmlns:a="http://schemas.openxmlformats.org/drawingml/2006/main" name="Office 主题">
  <a:themeElements>
    <a:clrScheme name="自定义 28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82318E"/>
      </a:accent1>
      <a:accent2>
        <a:srgbClr val="82318E"/>
      </a:accent2>
      <a:accent3>
        <a:srgbClr val="82318E"/>
      </a:accent3>
      <a:accent4>
        <a:srgbClr val="82318E"/>
      </a:accent4>
      <a:accent5>
        <a:srgbClr val="82318E"/>
      </a:accent5>
      <a:accent6>
        <a:srgbClr val="82318E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82318E"/>
      </a:accent1>
      <a:accent2>
        <a:srgbClr val="82318E"/>
      </a:accent2>
      <a:accent3>
        <a:srgbClr val="82318E"/>
      </a:accent3>
      <a:accent4>
        <a:srgbClr val="82318E"/>
      </a:accent4>
      <a:accent5>
        <a:srgbClr val="82318E"/>
      </a:accent5>
      <a:accent6>
        <a:srgbClr val="82318E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314</TotalTime>
  <Words>798</Words>
  <Application>Microsoft Office PowerPoint</Application>
  <PresentationFormat>全屏显示(16:9)</PresentationFormat>
  <Paragraphs>98</Paragraphs>
  <Slides>17</Slides>
  <Notes>15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18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/>
  <dc:creator>哒哒 熊猫</dc:creator>
  <dc:description/>
  <cp:lastModifiedBy>Mr.wu</cp:lastModifiedBy>
  <cp:revision>664</cp:revision>
  <dcterms:created xsi:type="dcterms:W3CDTF">2021-04-08T09:10:00Z</dcterms:created>
  <dcterms:modified xsi:type="dcterms:W3CDTF">2023-02-28T09:00:14Z</dcterms:modified>
  <dc:language>zh-CN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DCD8B42D79444A34A44114C431D43039</vt:lpwstr>
  </property>
  <property fmtid="{D5CDD505-2E9C-101B-9397-08002B2CF9AE}" pid="3" name="KSOProductBuildVer">
    <vt:lpwstr>2052-11.1.0.11365</vt:lpwstr>
  </property>
  <property fmtid="{D5CDD505-2E9C-101B-9397-08002B2CF9AE}" pid="4" name="KSOTemplateUUID">
    <vt:lpwstr>v1.0_mb_OuSYG4AqxdM8P2CsrKFJFQ==</vt:lpwstr>
  </property>
  <property fmtid="{D5CDD505-2E9C-101B-9397-08002B2CF9AE}" pid="5" name="Notes">
    <vt:i4>10</vt:i4>
  </property>
  <property fmtid="{D5CDD505-2E9C-101B-9397-08002B2CF9AE}" pid="6" name="PresentationFormat">
    <vt:lpwstr>全屏显示(16:9)</vt:lpwstr>
  </property>
  <property fmtid="{D5CDD505-2E9C-101B-9397-08002B2CF9AE}" pid="7" name="Slides">
    <vt:i4>10</vt:i4>
  </property>
</Properties>
</file>